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2.xml" ContentType="application/vnd.openxmlformats-officedocument.presentationml.comments+xml"/>
  <Override PartName="/ppt/notesSlides/notesSlide11.xml" ContentType="application/vnd.openxmlformats-officedocument.presentationml.notesSlide+xml"/>
  <Override PartName="/ppt/comments/comment3.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4.xml" ContentType="application/vnd.openxmlformats-officedocument.presentationml.comments+xml"/>
  <Override PartName="/ppt/notesSlides/notesSlide15.xml" ContentType="application/vnd.openxmlformats-officedocument.presentationml.notesSlide+xml"/>
  <Override PartName="/ppt/comments/comment5.xml" ContentType="application/vnd.openxmlformats-officedocument.presentationml.comments+xml"/>
  <Override PartName="/ppt/notesSlides/notesSlide16.xml" ContentType="application/vnd.openxmlformats-officedocument.presentationml.notesSlide+xml"/>
  <Override PartName="/ppt/comments/comment6.xml" ContentType="application/vnd.openxmlformats-officedocument.presentationml.comments+xml"/>
  <Override PartName="/ppt/notesSlides/notesSlide17.xml" ContentType="application/vnd.openxmlformats-officedocument.presentationml.notesSlide+xml"/>
  <Override PartName="/ppt/comments/comment7.xml" ContentType="application/vnd.openxmlformats-officedocument.presentationml.comments+xml"/>
  <Override PartName="/ppt/notesSlides/notesSlide18.xml" ContentType="application/vnd.openxmlformats-officedocument.presentationml.notesSlide+xml"/>
  <Override PartName="/ppt/comments/comment8.xml" ContentType="application/vnd.openxmlformats-officedocument.presentationml.comments+xml"/>
  <Override PartName="/ppt/notesSlides/notesSlide19.xml" ContentType="application/vnd.openxmlformats-officedocument.presentationml.notesSlide+xml"/>
  <Override PartName="/ppt/comments/comment9.xml" ContentType="application/vnd.openxmlformats-officedocument.presentationml.comments+xml"/>
  <Override PartName="/ppt/notesSlides/notesSlide20.xml" ContentType="application/vnd.openxmlformats-officedocument.presentationml.notesSlide+xml"/>
  <Override PartName="/ppt/comments/comment10.xml" ContentType="application/vnd.openxmlformats-officedocument.presentationml.comments+xml"/>
  <Override PartName="/ppt/notesSlides/notesSlide21.xml" ContentType="application/vnd.openxmlformats-officedocument.presentationml.notesSlide+xml"/>
  <Override PartName="/ppt/comments/comment11.xml" ContentType="application/vnd.openxmlformats-officedocument.presentationml.comments+xml"/>
  <Override PartName="/ppt/notesSlides/notesSlide22.xml" ContentType="application/vnd.openxmlformats-officedocument.presentationml.notesSlide+xml"/>
  <Override PartName="/ppt/comments/comment12.xml" ContentType="application/vnd.openxmlformats-officedocument.presentationml.comments+xml"/>
  <Override PartName="/ppt/notesSlides/notesSlide23.xml" ContentType="application/vnd.openxmlformats-officedocument.presentationml.notesSlide+xml"/>
  <Override PartName="/ppt/comments/comment13.xml" ContentType="application/vnd.openxmlformats-officedocument.presentationml.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8" r:id="rId1"/>
  </p:sldMasterIdLst>
  <p:notesMasterIdLst>
    <p:notesMasterId r:id="rId65"/>
  </p:notesMasterIdLst>
  <p:handoutMasterIdLst>
    <p:handoutMasterId r:id="rId66"/>
  </p:handoutMasterIdLst>
  <p:sldIdLst>
    <p:sldId id="288" r:id="rId2"/>
    <p:sldId id="291" r:id="rId3"/>
    <p:sldId id="290" r:id="rId4"/>
    <p:sldId id="351" r:id="rId5"/>
    <p:sldId id="352" r:id="rId6"/>
    <p:sldId id="313" r:id="rId7"/>
    <p:sldId id="314" r:id="rId8"/>
    <p:sldId id="353" r:id="rId9"/>
    <p:sldId id="354" r:id="rId10"/>
    <p:sldId id="355" r:id="rId11"/>
    <p:sldId id="356" r:id="rId12"/>
    <p:sldId id="319" r:id="rId13"/>
    <p:sldId id="320" r:id="rId14"/>
    <p:sldId id="357" r:id="rId15"/>
    <p:sldId id="358" r:id="rId16"/>
    <p:sldId id="359" r:id="rId17"/>
    <p:sldId id="360" r:id="rId18"/>
    <p:sldId id="361" r:id="rId19"/>
    <p:sldId id="328" r:id="rId20"/>
    <p:sldId id="329" r:id="rId21"/>
    <p:sldId id="330" r:id="rId22"/>
    <p:sldId id="327" r:id="rId23"/>
    <p:sldId id="292" r:id="rId24"/>
    <p:sldId id="331" r:id="rId25"/>
    <p:sldId id="293" r:id="rId26"/>
    <p:sldId id="332" r:id="rId27"/>
    <p:sldId id="333" r:id="rId28"/>
    <p:sldId id="334" r:id="rId29"/>
    <p:sldId id="335" r:id="rId30"/>
    <p:sldId id="336" r:id="rId31"/>
    <p:sldId id="346" r:id="rId32"/>
    <p:sldId id="345" r:id="rId33"/>
    <p:sldId id="307" r:id="rId34"/>
    <p:sldId id="349" r:id="rId35"/>
    <p:sldId id="318" r:id="rId36"/>
    <p:sldId id="317" r:id="rId37"/>
    <p:sldId id="312" r:id="rId38"/>
    <p:sldId id="315" r:id="rId39"/>
    <p:sldId id="316" r:id="rId40"/>
    <p:sldId id="386" r:id="rId41"/>
    <p:sldId id="387" r:id="rId42"/>
    <p:sldId id="343" r:id="rId43"/>
    <p:sldId id="321" r:id="rId44"/>
    <p:sldId id="322" r:id="rId45"/>
    <p:sldId id="348" r:id="rId46"/>
    <p:sldId id="362" r:id="rId47"/>
    <p:sldId id="363" r:id="rId48"/>
    <p:sldId id="364" r:id="rId49"/>
    <p:sldId id="377" r:id="rId50"/>
    <p:sldId id="378" r:id="rId51"/>
    <p:sldId id="379" r:id="rId52"/>
    <p:sldId id="374" r:id="rId53"/>
    <p:sldId id="365" r:id="rId54"/>
    <p:sldId id="366" r:id="rId55"/>
    <p:sldId id="367" r:id="rId56"/>
    <p:sldId id="380" r:id="rId57"/>
    <p:sldId id="368" r:id="rId58"/>
    <p:sldId id="381" r:id="rId59"/>
    <p:sldId id="382" r:id="rId60"/>
    <p:sldId id="370" r:id="rId61"/>
    <p:sldId id="383" r:id="rId62"/>
    <p:sldId id="384" r:id="rId63"/>
    <p:sldId id="298" r:id="rId6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ir Moshe" initials="YM" lastIdx="4" clrIdx="0">
    <p:extLst>
      <p:ext uri="{19B8F6BF-5375-455C-9EA6-DF929625EA0E}">
        <p15:presenceInfo xmlns:p15="http://schemas.microsoft.com/office/powerpoint/2012/main" userId="Yair Moshe" providerId="None"/>
      </p:ext>
    </p:extLst>
  </p:cmAuthor>
  <p:cmAuthor id="2" name="Yair Moshe" initials="YM [2]" lastIdx="3" clrIdx="1">
    <p:extLst>
      <p:ext uri="{19B8F6BF-5375-455C-9EA6-DF929625EA0E}">
        <p15:presenceInfo xmlns:p15="http://schemas.microsoft.com/office/powerpoint/2012/main" userId="S::myair@technion.ac.il::72fb2c8e-9e1d-4664-922f-2384ae95d2af" providerId="AD"/>
      </p:ext>
    </p:extLst>
  </p:cmAuthor>
  <p:cmAuthor id="3" name="Eldad Ohayon" initials="EO" lastIdx="1" clrIdx="2">
    <p:extLst>
      <p:ext uri="{19B8F6BF-5375-455C-9EA6-DF929625EA0E}">
        <p15:presenceInfo xmlns:p15="http://schemas.microsoft.com/office/powerpoint/2012/main" userId="Eldad Ohay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4496"/>
    <a:srgbClr val="9E5E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37" autoAdjust="0"/>
    <p:restoredTop sz="62523" autoAdjust="0"/>
  </p:normalViewPr>
  <p:slideViewPr>
    <p:cSldViewPr>
      <p:cViewPr varScale="1">
        <p:scale>
          <a:sx n="45" d="100"/>
          <a:sy n="45" d="100"/>
        </p:scale>
        <p:origin x="1884" y="42"/>
      </p:cViewPr>
      <p:guideLst>
        <p:guide orient="horz" pos="2160"/>
        <p:guide pos="3840"/>
      </p:guideLst>
    </p:cSldViewPr>
  </p:slideViewPr>
  <p:outlineViewPr>
    <p:cViewPr>
      <p:scale>
        <a:sx n="33" d="100"/>
        <a:sy n="33" d="100"/>
      </p:scale>
      <p:origin x="0" y="3492"/>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07-16T23:05:58.700" idx="2">
    <p:pos x="10" y="10"/>
    <p:text>If the presentation is short, the outline can be omitted. If the presentation is long, you can show the outline again for orientation at the beginning of each topic during the talk.</p:text>
    <p:extLst>
      <p:ext uri="{C676402C-5697-4E1C-873F-D02D1690AC5C}">
        <p15:threadingInfo xmlns:p15="http://schemas.microsoft.com/office/powerpoint/2012/main" timeZoneBias="-18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16-08-31T15:19:26.336" idx="4">
    <p:pos x="10" y="10"/>
    <p:text>If this is a midterm presentation, you should list things you plan to do by the end of the project. If this is a final presentation, you should list points of possible improvements for a future project or activity.</p:text>
    <p:extLst>
      <p:ext uri="{C676402C-5697-4E1C-873F-D02D1690AC5C}">
        <p15:threadingInfo xmlns:p15="http://schemas.microsoft.com/office/powerpoint/2012/main" timeZoneBias="-18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16-08-31T15:19:26.336" idx="4">
    <p:pos x="10" y="10"/>
    <p:text>If this is a midterm presentation, you should list things you plan to do by the end of the project. If this is a final presentation, you should list points of possible improvements for a future project or activity.</p:text>
    <p:extLst>
      <p:ext uri="{C676402C-5697-4E1C-873F-D02D1690AC5C}">
        <p15:threadingInfo xmlns:p15="http://schemas.microsoft.com/office/powerpoint/2012/main" timeZoneBias="-18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16-08-31T15:19:26.336" idx="4">
    <p:pos x="10" y="10"/>
    <p:text>If this is a midterm presentation, you should list things you plan to do by the end of the project. If this is a final presentation, you should list points of possible improvements for a future project or activity.</p:text>
    <p:extLst>
      <p:ext uri="{C676402C-5697-4E1C-873F-D02D1690AC5C}">
        <p15:threadingInfo xmlns:p15="http://schemas.microsoft.com/office/powerpoint/2012/main" timeZoneBias="-18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16-08-31T15:19:26.336" idx="4">
    <p:pos x="10" y="10"/>
    <p:text>If this is a midterm presentation, you should list things you plan to do by the end of the project. If this is a final presentation, you should list points of possible improvements for a future project or activity.</p:text>
    <p:extLst>
      <p:ext uri="{C676402C-5697-4E1C-873F-D02D1690AC5C}">
        <p15:threadingInfo xmlns:p15="http://schemas.microsoft.com/office/powerpoint/2012/main" timeZoneBias="-1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6-08-31T15:19:26.336" idx="4">
    <p:pos x="10" y="10"/>
    <p:text>If this is a midterm presentation, you should list things you plan to do by the end of the project. If this is a final presentation, you should list points of possible improvements for a future project or activity.</p:text>
    <p:extLst>
      <p:ext uri="{C676402C-5697-4E1C-873F-D02D1690AC5C}">
        <p15:threadingInfo xmlns:p15="http://schemas.microsoft.com/office/powerpoint/2012/main" timeZoneBias="-1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6-08-31T15:19:26.336" idx="4">
    <p:pos x="10" y="10"/>
    <p:text>If this is a midterm presentation, you should list things you plan to do by the end of the project. If this is a final presentation, you should list points of possible improvements for a future project or activity.</p:text>
    <p:extLst>
      <p:ext uri="{C676402C-5697-4E1C-873F-D02D1690AC5C}">
        <p15:threadingInfo xmlns:p15="http://schemas.microsoft.com/office/powerpoint/2012/main" timeZoneBias="-1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6-08-31T15:19:26.336" idx="4">
    <p:pos x="10" y="10"/>
    <p:text>If this is a midterm presentation, you should list things you plan to do by the end of the project. If this is a final presentation, you should list points of possible improvements for a future project or activity.</p:text>
    <p:extLst>
      <p:ext uri="{C676402C-5697-4E1C-873F-D02D1690AC5C}">
        <p15:threadingInfo xmlns:p15="http://schemas.microsoft.com/office/powerpoint/2012/main" timeZoneBias="-1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6-08-31T15:19:26.336" idx="4">
    <p:pos x="10" y="10"/>
    <p:text>If this is a midterm presentation, you should list things you plan to do by the end of the project. If this is a final presentation, you should list points of possible improvements for a future project or activity.</p:text>
    <p:extLst>
      <p:ext uri="{C676402C-5697-4E1C-873F-D02D1690AC5C}">
        <p15:threadingInfo xmlns:p15="http://schemas.microsoft.com/office/powerpoint/2012/main" timeZoneBias="-1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6-08-31T15:19:26.336" idx="4">
    <p:pos x="10" y="10"/>
    <p:text>If this is a midterm presentation, you should list things you plan to do by the end of the project. If this is a final presentation, you should list points of possible improvements for a future project or activity.</p:text>
    <p:extLst>
      <p:ext uri="{C676402C-5697-4E1C-873F-D02D1690AC5C}">
        <p15:threadingInfo xmlns:p15="http://schemas.microsoft.com/office/powerpoint/2012/main" timeZoneBias="-18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6-08-31T15:19:26.336" idx="4">
    <p:pos x="10" y="10"/>
    <p:text>If this is a midterm presentation, you should list things you plan to do by the end of the project. If this is a final presentation, you should list points of possible improvements for a future project or activity.</p:text>
    <p:extLst>
      <p:ext uri="{C676402C-5697-4E1C-873F-D02D1690AC5C}">
        <p15:threadingInfo xmlns:p15="http://schemas.microsoft.com/office/powerpoint/2012/main" timeZoneBias="-18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6-08-31T15:19:26.336" idx="4">
    <p:pos x="10" y="10"/>
    <p:text>If this is a midterm presentation, you should list things you plan to do by the end of the project. If this is a final presentation, you should list points of possible improvements for a future project or activity.</p:text>
    <p:extLst>
      <p:ext uri="{C676402C-5697-4E1C-873F-D02D1690AC5C}">
        <p15:threadingInfo xmlns:p15="http://schemas.microsoft.com/office/powerpoint/2012/main" timeZoneBias="-18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6-08-31T15:19:26.336" idx="4">
    <p:pos x="10" y="10"/>
    <p:text>If this is a midterm presentation, you should list things you plan to do by the end of the project. If this is a final presentation, you should list points of possible improvements for a future project or activity.</p:text>
    <p:extLst>
      <p:ext uri="{C676402C-5697-4E1C-873F-D02D1690AC5C}">
        <p15:threadingInfo xmlns:p15="http://schemas.microsoft.com/office/powerpoint/2012/main" timeZoneBias="-1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972561" y="0"/>
            <a:ext cx="3037840" cy="464820"/>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sz="quarter" idx="1"/>
          </p:nvPr>
        </p:nvSpPr>
        <p:spPr>
          <a:xfrm>
            <a:off x="1623" y="0"/>
            <a:ext cx="3037840" cy="464820"/>
          </a:xfrm>
          <a:prstGeom prst="rect">
            <a:avLst/>
          </a:prstGeom>
        </p:spPr>
        <p:txBody>
          <a:bodyPr vert="horz" lIns="91440" tIns="45720" rIns="91440" bIns="45720" rtlCol="1"/>
          <a:lstStyle>
            <a:lvl1pPr algn="l">
              <a:defRPr sz="1200"/>
            </a:lvl1pPr>
          </a:lstStyle>
          <a:p>
            <a:fld id="{C9B6F397-9295-4C9F-B4B0-31BF9D08FE68}" type="datetimeFigureOut">
              <a:rPr lang="he-IL" smtClean="0"/>
              <a:pPr/>
              <a:t>ז'/כסלו/תשפ"א</a:t>
            </a:fld>
            <a:endParaRPr lang="he-IL"/>
          </a:p>
        </p:txBody>
      </p:sp>
      <p:sp>
        <p:nvSpPr>
          <p:cNvPr id="4" name="מציין מיקום של כותרת תחתונה 3"/>
          <p:cNvSpPr>
            <a:spLocks noGrp="1"/>
          </p:cNvSpPr>
          <p:nvPr>
            <p:ph type="ftr" sz="quarter" idx="2"/>
          </p:nvPr>
        </p:nvSpPr>
        <p:spPr>
          <a:xfrm>
            <a:off x="3972561" y="8829966"/>
            <a:ext cx="3037840" cy="464820"/>
          </a:xfrm>
          <a:prstGeom prst="rect">
            <a:avLst/>
          </a:prstGeom>
        </p:spPr>
        <p:txBody>
          <a:bodyPr vert="horz" lIns="91440" tIns="45720" rIns="91440" bIns="45720" rtlCol="1" anchor="b"/>
          <a:lstStyle>
            <a:lvl1pPr algn="r">
              <a:defRPr sz="1200"/>
            </a:lvl1pPr>
          </a:lstStyle>
          <a:p>
            <a:endParaRPr lang="he-IL"/>
          </a:p>
        </p:txBody>
      </p:sp>
      <p:sp>
        <p:nvSpPr>
          <p:cNvPr id="5" name="מציין מיקום של מספר שקופית 4"/>
          <p:cNvSpPr>
            <a:spLocks noGrp="1"/>
          </p:cNvSpPr>
          <p:nvPr>
            <p:ph type="sldNum" sz="quarter" idx="3"/>
          </p:nvPr>
        </p:nvSpPr>
        <p:spPr>
          <a:xfrm>
            <a:off x="1623" y="8829966"/>
            <a:ext cx="3037840" cy="464820"/>
          </a:xfrm>
          <a:prstGeom prst="rect">
            <a:avLst/>
          </a:prstGeom>
        </p:spPr>
        <p:txBody>
          <a:bodyPr vert="horz" lIns="91440" tIns="45720" rIns="91440" bIns="45720" rtlCol="1" anchor="b"/>
          <a:lstStyle>
            <a:lvl1pPr algn="l">
              <a:defRPr sz="1200"/>
            </a:lvl1pPr>
          </a:lstStyle>
          <a:p>
            <a:fld id="{BBE2A6A1-1652-41B2-B665-7F46B35F79A1}" type="slidenum">
              <a:rPr lang="he-IL" smtClean="0"/>
              <a:pPr/>
              <a:t>‹#›</a:t>
            </a:fld>
            <a:endParaRPr lang="he-IL"/>
          </a:p>
        </p:txBody>
      </p:sp>
    </p:spTree>
    <p:extLst>
      <p:ext uri="{BB962C8B-B14F-4D97-AF65-F5344CB8AC3E}">
        <p14:creationId xmlns:p14="http://schemas.microsoft.com/office/powerpoint/2010/main" val="20182461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972561" y="0"/>
            <a:ext cx="3037840" cy="464820"/>
          </a:xfrm>
          <a:prstGeom prst="rect">
            <a:avLst/>
          </a:prstGeom>
        </p:spPr>
        <p:txBody>
          <a:bodyPr vert="horz" lIns="91440" tIns="45720" rIns="91440" bIns="45720" rtlCol="1"/>
          <a:lstStyle>
            <a:lvl1pPr algn="r">
              <a:defRPr sz="1200"/>
            </a:lvl1pPr>
          </a:lstStyle>
          <a:p>
            <a:endParaRPr lang="he-IL"/>
          </a:p>
        </p:txBody>
      </p:sp>
      <p:sp>
        <p:nvSpPr>
          <p:cNvPr id="3" name="Date Placeholder 2"/>
          <p:cNvSpPr>
            <a:spLocks noGrp="1"/>
          </p:cNvSpPr>
          <p:nvPr>
            <p:ph type="dt" idx="1"/>
          </p:nvPr>
        </p:nvSpPr>
        <p:spPr>
          <a:xfrm>
            <a:off x="1623" y="0"/>
            <a:ext cx="3037840" cy="464820"/>
          </a:xfrm>
          <a:prstGeom prst="rect">
            <a:avLst/>
          </a:prstGeom>
        </p:spPr>
        <p:txBody>
          <a:bodyPr vert="horz" lIns="91440" tIns="45720" rIns="91440" bIns="45720" rtlCol="1"/>
          <a:lstStyle>
            <a:lvl1pPr algn="l">
              <a:defRPr sz="1200"/>
            </a:lvl1pPr>
          </a:lstStyle>
          <a:p>
            <a:fld id="{543B7BDA-9DDC-4E4C-973D-E4A3E66645CD}" type="datetimeFigureOut">
              <a:rPr lang="he-IL" smtClean="0"/>
              <a:pPr/>
              <a:t>ז'/כסלו/תשפ"א</a:t>
            </a:fld>
            <a:endParaRPr lang="he-IL"/>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1440" tIns="45720" rIns="91440" bIns="45720" rtlCol="1" anchor="ctr"/>
          <a:lstStyle/>
          <a:p>
            <a:endParaRPr lang="he-IL"/>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1440" tIns="45720" rIns="91440" bIns="45720" rtl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3972561" y="8829966"/>
            <a:ext cx="3037840" cy="464820"/>
          </a:xfrm>
          <a:prstGeom prst="rect">
            <a:avLst/>
          </a:prstGeom>
        </p:spPr>
        <p:txBody>
          <a:bodyPr vert="horz" lIns="91440" tIns="45720" rIns="91440" bIns="45720" rtlCol="1" anchor="b"/>
          <a:lstStyle>
            <a:lvl1pPr algn="r">
              <a:defRPr sz="1200"/>
            </a:lvl1pPr>
          </a:lstStyle>
          <a:p>
            <a:endParaRPr lang="he-IL"/>
          </a:p>
        </p:txBody>
      </p:sp>
      <p:sp>
        <p:nvSpPr>
          <p:cNvPr id="7" name="Slide Number Placeholder 6"/>
          <p:cNvSpPr>
            <a:spLocks noGrp="1"/>
          </p:cNvSpPr>
          <p:nvPr>
            <p:ph type="sldNum" sz="quarter" idx="5"/>
          </p:nvPr>
        </p:nvSpPr>
        <p:spPr>
          <a:xfrm>
            <a:off x="1623" y="8829966"/>
            <a:ext cx="3037840" cy="464820"/>
          </a:xfrm>
          <a:prstGeom prst="rect">
            <a:avLst/>
          </a:prstGeom>
        </p:spPr>
        <p:txBody>
          <a:bodyPr vert="horz" lIns="91440" tIns="45720" rIns="91440" bIns="45720" rtlCol="1" anchor="b"/>
          <a:lstStyle>
            <a:lvl1pPr algn="l">
              <a:defRPr sz="1200"/>
            </a:lvl1pPr>
          </a:lstStyle>
          <a:p>
            <a:fld id="{C8C92D0D-AF30-4211-86C4-A3B87597F349}" type="slidenum">
              <a:rPr lang="he-IL" smtClean="0"/>
              <a:pPr/>
              <a:t>‹#›</a:t>
            </a:fld>
            <a:endParaRPr lang="he-IL"/>
          </a:p>
        </p:txBody>
      </p:sp>
    </p:spTree>
    <p:extLst>
      <p:ext uri="{BB962C8B-B14F-4D97-AF65-F5344CB8AC3E}">
        <p14:creationId xmlns:p14="http://schemas.microsoft.com/office/powerpoint/2010/main" val="2371792312"/>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406400" y="696913"/>
            <a:ext cx="6197600" cy="3486150"/>
          </a:xfrm>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1</a:t>
            </a:fld>
            <a:endParaRPr lang="he-IL"/>
          </a:p>
        </p:txBody>
      </p:sp>
    </p:spTree>
    <p:extLst>
      <p:ext uri="{BB962C8B-B14F-4D97-AF65-F5344CB8AC3E}">
        <p14:creationId xmlns:p14="http://schemas.microsoft.com/office/powerpoint/2010/main" val="3398143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he-IL" dirty="0"/>
              <a:t>אוקיי אז היי לכולם , לי קוראים לי אלדד ,וסיכום קצר עד כה ,  </a:t>
            </a:r>
          </a:p>
          <a:p>
            <a:pPr marL="171450" indent="-171450">
              <a:buFontTx/>
              <a:buChar char="-"/>
            </a:pPr>
            <a:r>
              <a:rPr lang="he-IL" dirty="0"/>
              <a:t>אז בחלק הקודם אלכס דיבר על סוג הבעיה שהתמודדנו איתה </a:t>
            </a:r>
            <a:r>
              <a:rPr lang="he-IL" dirty="0" err="1"/>
              <a:t>בפרוייקט</a:t>
            </a:r>
            <a:r>
              <a:rPr lang="he-IL" dirty="0"/>
              <a:t> , שזה </a:t>
            </a:r>
            <a:r>
              <a:rPr lang="en-US" dirty="0"/>
              <a:t>object detection </a:t>
            </a:r>
            <a:r>
              <a:rPr lang="he-IL" dirty="0"/>
              <a:t> , </a:t>
            </a:r>
          </a:p>
          <a:p>
            <a:pPr marL="171450" indent="-171450">
              <a:buFontTx/>
              <a:buChar char="-"/>
            </a:pPr>
            <a:r>
              <a:rPr lang="he-IL" dirty="0"/>
              <a:t>הוא דיבר על הארכיטקטורה שבחרנו שנקראת </a:t>
            </a:r>
            <a:r>
              <a:rPr lang="en-US" dirty="0"/>
              <a:t>–yolov5</a:t>
            </a:r>
            <a:r>
              <a:rPr lang="he-IL" dirty="0"/>
              <a:t> ועל ההצדקה לבחירה הזו בין היתר עקב זמן אימון יחסית קצר וזמני </a:t>
            </a:r>
            <a:r>
              <a:rPr lang="en-US" dirty="0"/>
              <a:t>inference</a:t>
            </a:r>
            <a:r>
              <a:rPr lang="he-IL" dirty="0"/>
              <a:t> מהירים שמתאימים לבעיות </a:t>
            </a:r>
            <a:r>
              <a:rPr lang="en-US" dirty="0"/>
              <a:t>real time</a:t>
            </a:r>
            <a:r>
              <a:rPr lang="he-IL" dirty="0"/>
              <a:t> </a:t>
            </a:r>
          </a:p>
          <a:p>
            <a:pPr marL="171450" indent="-171450">
              <a:buFontTx/>
              <a:buChar char="-"/>
            </a:pPr>
            <a:r>
              <a:rPr lang="he-IL" dirty="0"/>
              <a:t>ובחלק שלי אני אדבר על תהליך האימון של המודל , מסקנות מהאימון ועל רעיונות להמשך הפרויקט </a:t>
            </a:r>
          </a:p>
        </p:txBody>
      </p:sp>
      <p:sp>
        <p:nvSpPr>
          <p:cNvPr id="4" name="Slide Number Placeholder 3"/>
          <p:cNvSpPr>
            <a:spLocks noGrp="1"/>
          </p:cNvSpPr>
          <p:nvPr>
            <p:ph type="sldNum" sz="quarter" idx="5"/>
          </p:nvPr>
        </p:nvSpPr>
        <p:spPr/>
        <p:txBody>
          <a:bodyPr/>
          <a:lstStyle/>
          <a:p>
            <a:fld id="{C8C92D0D-AF30-4211-86C4-A3B87597F349}" type="slidenum">
              <a:rPr lang="he-IL" smtClean="0"/>
              <a:pPr/>
              <a:t>31</a:t>
            </a:fld>
            <a:endParaRPr lang="he-IL"/>
          </a:p>
        </p:txBody>
      </p:sp>
    </p:spTree>
    <p:extLst>
      <p:ext uri="{BB962C8B-B14F-4D97-AF65-F5344CB8AC3E}">
        <p14:creationId xmlns:p14="http://schemas.microsoft.com/office/powerpoint/2010/main" val="4424145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טוב אז מוצגת לפניכם </a:t>
            </a:r>
            <a:r>
              <a:rPr lang="he-IL" dirty="0" err="1"/>
              <a:t>הסכימת</a:t>
            </a:r>
            <a:r>
              <a:rPr lang="he-IL" dirty="0"/>
              <a:t> בלוקים של </a:t>
            </a:r>
            <a:r>
              <a:rPr lang="he-IL" dirty="0" err="1"/>
              <a:t>הפרוייקט</a:t>
            </a:r>
            <a:r>
              <a:rPr lang="he-IL" dirty="0"/>
              <a:t> : </a:t>
            </a:r>
          </a:p>
          <a:p>
            <a:r>
              <a:rPr lang="he-IL" dirty="0"/>
              <a:t>הקלט בבעיה הוא </a:t>
            </a:r>
            <a:r>
              <a:rPr lang="he-IL" dirty="0" err="1"/>
              <a:t>פריימים</a:t>
            </a:r>
            <a:r>
              <a:rPr lang="he-IL" dirty="0"/>
              <a:t> </a:t>
            </a:r>
            <a:r>
              <a:rPr lang="he-IL" dirty="0" err="1"/>
              <a:t>מתוייגים</a:t>
            </a:r>
            <a:r>
              <a:rPr lang="he-IL" dirty="0"/>
              <a:t>  ברזולוציה גבוהה , שצולמו מצידי המגרש של משחק טניס , והם נטענים למערכת ב</a:t>
            </a:r>
            <a:r>
              <a:rPr lang="en-US" dirty="0"/>
              <a:t>data loaders </a:t>
            </a:r>
            <a:endParaRPr lang="he-IL" dirty="0"/>
          </a:p>
          <a:p>
            <a:r>
              <a:rPr lang="he-IL" dirty="0"/>
              <a:t>חילקנו את </a:t>
            </a:r>
            <a:r>
              <a:rPr lang="he-IL" dirty="0" err="1"/>
              <a:t>הדאטא</a:t>
            </a:r>
            <a:r>
              <a:rPr lang="he-IL" dirty="0"/>
              <a:t> לסט אימון/ולידציה ומבחן , ואנחנו ומבצעים איזשהו </a:t>
            </a:r>
            <a:r>
              <a:rPr lang="en-US" dirty="0"/>
              <a:t> preprocessing</a:t>
            </a:r>
            <a:r>
              <a:rPr lang="he-IL" dirty="0"/>
              <a:t> על </a:t>
            </a:r>
            <a:r>
              <a:rPr lang="he-IL" dirty="0" err="1"/>
              <a:t>הדאטא</a:t>
            </a:r>
            <a:r>
              <a:rPr lang="he-IL" dirty="0"/>
              <a:t> ,</a:t>
            </a:r>
          </a:p>
          <a:p>
            <a:r>
              <a:rPr lang="he-IL" dirty="0"/>
              <a:t>לאחר מכן אנחנו מכווננים את ההיפר פרמטרים נבצע אימון למודל .</a:t>
            </a:r>
          </a:p>
          <a:p>
            <a:r>
              <a:rPr lang="he-IL" dirty="0"/>
              <a:t>בסוף הפלט יהיה </a:t>
            </a:r>
            <a:r>
              <a:rPr lang="en-US" dirty="0"/>
              <a:t>bounding box</a:t>
            </a:r>
            <a:r>
              <a:rPr lang="he-IL" dirty="0"/>
              <a:t> סביב כדור הטניס במידה והוא מופיע בפריים הנבדק . </a:t>
            </a:r>
          </a:p>
        </p:txBody>
      </p:sp>
      <p:sp>
        <p:nvSpPr>
          <p:cNvPr id="4" name="Slide Number Placeholder 3"/>
          <p:cNvSpPr>
            <a:spLocks noGrp="1"/>
          </p:cNvSpPr>
          <p:nvPr>
            <p:ph type="sldNum" sz="quarter" idx="5"/>
          </p:nvPr>
        </p:nvSpPr>
        <p:spPr/>
        <p:txBody>
          <a:bodyPr/>
          <a:lstStyle/>
          <a:p>
            <a:fld id="{C8C92D0D-AF30-4211-86C4-A3B87597F349}" type="slidenum">
              <a:rPr lang="he-IL" smtClean="0"/>
              <a:pPr/>
              <a:t>32</a:t>
            </a:fld>
            <a:endParaRPr lang="he-IL"/>
          </a:p>
        </p:txBody>
      </p:sp>
    </p:spTree>
    <p:extLst>
      <p:ext uri="{BB962C8B-B14F-4D97-AF65-F5344CB8AC3E}">
        <p14:creationId xmlns:p14="http://schemas.microsoft.com/office/powerpoint/2010/main" val="3135017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אוקיי אז בוא נראה דוגמה לתמונה קלט במשימה שלנו , פריים כלשהו שצולם במשחק טניס , </a:t>
            </a:r>
          </a:p>
        </p:txBody>
      </p:sp>
      <p:sp>
        <p:nvSpPr>
          <p:cNvPr id="4" name="Slide Number Placeholder 3"/>
          <p:cNvSpPr>
            <a:spLocks noGrp="1"/>
          </p:cNvSpPr>
          <p:nvPr>
            <p:ph type="sldNum" sz="quarter" idx="5"/>
          </p:nvPr>
        </p:nvSpPr>
        <p:spPr/>
        <p:txBody>
          <a:bodyPr/>
          <a:lstStyle/>
          <a:p>
            <a:fld id="{C8C92D0D-AF30-4211-86C4-A3B87597F349}" type="slidenum">
              <a:rPr lang="he-IL" smtClean="0"/>
              <a:pPr/>
              <a:t>33</a:t>
            </a:fld>
            <a:endParaRPr lang="he-IL"/>
          </a:p>
        </p:txBody>
      </p:sp>
    </p:spTree>
    <p:extLst>
      <p:ext uri="{BB962C8B-B14F-4D97-AF65-F5344CB8AC3E}">
        <p14:creationId xmlns:p14="http://schemas.microsoft.com/office/powerpoint/2010/main" val="14959313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ודוגמה לתמונת </a:t>
            </a:r>
            <a:r>
              <a:rPr lang="he-IL" dirty="0" err="1"/>
              <a:t>מתוייגת</a:t>
            </a:r>
            <a:r>
              <a:rPr lang="he-IL" dirty="0"/>
              <a:t> , שהכדור טניס </a:t>
            </a:r>
            <a:r>
              <a:rPr lang="he-IL" dirty="0" err="1"/>
              <a:t>תוייג</a:t>
            </a:r>
            <a:r>
              <a:rPr lang="he-IL" dirty="0"/>
              <a:t> בה . </a:t>
            </a:r>
          </a:p>
        </p:txBody>
      </p:sp>
      <p:sp>
        <p:nvSpPr>
          <p:cNvPr id="4" name="Slide Number Placeholder 3"/>
          <p:cNvSpPr>
            <a:spLocks noGrp="1"/>
          </p:cNvSpPr>
          <p:nvPr>
            <p:ph type="sldNum" sz="quarter" idx="5"/>
          </p:nvPr>
        </p:nvSpPr>
        <p:spPr/>
        <p:txBody>
          <a:bodyPr/>
          <a:lstStyle/>
          <a:p>
            <a:fld id="{C8C92D0D-AF30-4211-86C4-A3B87597F349}" type="slidenum">
              <a:rPr lang="he-IL" smtClean="0"/>
              <a:pPr/>
              <a:t>34</a:t>
            </a:fld>
            <a:endParaRPr lang="he-IL"/>
          </a:p>
        </p:txBody>
      </p:sp>
    </p:spTree>
    <p:extLst>
      <p:ext uri="{BB962C8B-B14F-4D97-AF65-F5344CB8AC3E}">
        <p14:creationId xmlns:p14="http://schemas.microsoft.com/office/powerpoint/2010/main" val="35774761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אז בחלק של ה</a:t>
            </a:r>
            <a:r>
              <a:rPr lang="en-US" dirty="0"/>
              <a:t>preprocessing  </a:t>
            </a:r>
            <a:r>
              <a:rPr lang="he-IL" dirty="0"/>
              <a:t> ביצענו כמו שמקובל </a:t>
            </a:r>
            <a:r>
              <a:rPr lang="en-US" dirty="0"/>
              <a:t>data splitting</a:t>
            </a:r>
            <a:r>
              <a:rPr lang="he-IL" dirty="0"/>
              <a:t> ל70/20/10 ,  </a:t>
            </a:r>
            <a:r>
              <a:rPr lang="en-US" dirty="0"/>
              <a:t>train/validation/test</a:t>
            </a:r>
            <a:r>
              <a:rPr lang="he-IL" dirty="0"/>
              <a:t> </a:t>
            </a:r>
          </a:p>
        </p:txBody>
      </p:sp>
      <p:sp>
        <p:nvSpPr>
          <p:cNvPr id="4" name="Slide Number Placeholder 3"/>
          <p:cNvSpPr>
            <a:spLocks noGrp="1"/>
          </p:cNvSpPr>
          <p:nvPr>
            <p:ph type="sldNum" sz="quarter" idx="5"/>
          </p:nvPr>
        </p:nvSpPr>
        <p:spPr/>
        <p:txBody>
          <a:bodyPr/>
          <a:lstStyle/>
          <a:p>
            <a:fld id="{C8C92D0D-AF30-4211-86C4-A3B87597F349}" type="slidenum">
              <a:rPr lang="he-IL" smtClean="0"/>
              <a:pPr/>
              <a:t>35</a:t>
            </a:fld>
            <a:endParaRPr lang="he-IL"/>
          </a:p>
        </p:txBody>
      </p:sp>
    </p:spTree>
    <p:extLst>
      <p:ext uri="{BB962C8B-B14F-4D97-AF65-F5344CB8AC3E}">
        <p14:creationId xmlns:p14="http://schemas.microsoft.com/office/powerpoint/2010/main" val="2730471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בהמשך ביצענו </a:t>
            </a:r>
            <a:r>
              <a:rPr lang="en-US" dirty="0"/>
              <a:t>resizing</a:t>
            </a:r>
            <a:r>
              <a:rPr lang="he-IL" dirty="0"/>
              <a:t> מהגודל מקורי של כל פריים של </a:t>
            </a:r>
            <a:r>
              <a:rPr lang="en-US" dirty="0"/>
              <a:t>1920x1080</a:t>
            </a:r>
            <a:r>
              <a:rPr lang="he-IL" dirty="0"/>
              <a:t> ל</a:t>
            </a:r>
            <a:r>
              <a:rPr lang="en-US" dirty="0"/>
              <a:t>732x732</a:t>
            </a:r>
            <a:r>
              <a:rPr lang="he-IL" dirty="0"/>
              <a:t> , ובין היתר זה מאיץ את תהליך האימון </a:t>
            </a:r>
          </a:p>
        </p:txBody>
      </p:sp>
      <p:sp>
        <p:nvSpPr>
          <p:cNvPr id="4" name="Slide Number Placeholder 3"/>
          <p:cNvSpPr>
            <a:spLocks noGrp="1"/>
          </p:cNvSpPr>
          <p:nvPr>
            <p:ph type="sldNum" sz="quarter" idx="5"/>
          </p:nvPr>
        </p:nvSpPr>
        <p:spPr/>
        <p:txBody>
          <a:bodyPr/>
          <a:lstStyle/>
          <a:p>
            <a:fld id="{C8C92D0D-AF30-4211-86C4-A3B87597F349}" type="slidenum">
              <a:rPr lang="he-IL" smtClean="0"/>
              <a:pPr/>
              <a:t>36</a:t>
            </a:fld>
            <a:endParaRPr lang="he-IL"/>
          </a:p>
        </p:txBody>
      </p:sp>
    </p:spTree>
    <p:extLst>
      <p:ext uri="{BB962C8B-B14F-4D97-AF65-F5344CB8AC3E}">
        <p14:creationId xmlns:p14="http://schemas.microsoft.com/office/powerpoint/2010/main" val="29680390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-נעזרנו בעקרון של </a:t>
            </a:r>
            <a:r>
              <a:rPr lang="en-US" dirty="0"/>
              <a:t>transfer learning</a:t>
            </a:r>
            <a:r>
              <a:rPr lang="he-IL" dirty="0"/>
              <a:t> , אז  נק' ההתחלה של האימון שלנו היו משקולות שאומנו מראש על </a:t>
            </a:r>
            <a:r>
              <a:rPr lang="en-US" dirty="0"/>
              <a:t>coco dataset</a:t>
            </a:r>
            <a:r>
              <a:rPr lang="he-IL" dirty="0"/>
              <a:t> ,</a:t>
            </a:r>
          </a:p>
          <a:p>
            <a:r>
              <a:rPr lang="en-US" dirty="0"/>
              <a:t>coco dataset </a:t>
            </a:r>
            <a:r>
              <a:rPr lang="he-IL" dirty="0"/>
              <a:t> הוא </a:t>
            </a:r>
            <a:r>
              <a:rPr lang="he-IL" dirty="0" err="1"/>
              <a:t>דאטא</a:t>
            </a:r>
            <a:r>
              <a:rPr lang="he-IL" dirty="0"/>
              <a:t> סט  ידוע ונפוץ עבור בעיות של </a:t>
            </a:r>
            <a:r>
              <a:rPr lang="en-US" dirty="0"/>
              <a:t>object detection /segmentation </a:t>
            </a:r>
            <a:r>
              <a:rPr lang="he-IL" dirty="0"/>
              <a:t> וכו'  </a:t>
            </a:r>
          </a:p>
          <a:p>
            <a:pPr marL="0" indent="0">
              <a:buFontTx/>
              <a:buNone/>
            </a:pPr>
            <a:r>
              <a:rPr lang="he-IL" dirty="0"/>
              <a:t>-ובגלל </a:t>
            </a:r>
            <a:r>
              <a:rPr lang="he-IL" dirty="0" err="1"/>
              <a:t>שבדאטאסט</a:t>
            </a:r>
            <a:r>
              <a:rPr lang="he-IL" dirty="0"/>
              <a:t> הזה למדו קלאס שנקרא </a:t>
            </a:r>
            <a:r>
              <a:rPr lang="en-US" dirty="0"/>
              <a:t>sports ball</a:t>
            </a:r>
            <a:r>
              <a:rPr lang="he-IL" dirty="0"/>
              <a:t> , שמתאים למשימה שאנחנו רוצים לבצע של זיהוי כדור טניס , לא איפסנו שכבות מלבד האחרונה והתאמנו אותה למספר </a:t>
            </a:r>
            <a:r>
              <a:rPr lang="he-IL" dirty="0" err="1"/>
              <a:t>קלאסים</a:t>
            </a:r>
            <a:r>
              <a:rPr lang="he-IL" dirty="0"/>
              <a:t> בבעיה שלנו . </a:t>
            </a:r>
          </a:p>
          <a:p>
            <a:pPr marL="0" indent="0">
              <a:buFontTx/>
              <a:buNone/>
            </a:pPr>
            <a:r>
              <a:rPr lang="he-IL" dirty="0"/>
              <a:t>ההצדקה לשימוש ב</a:t>
            </a:r>
            <a:r>
              <a:rPr lang="en-US" dirty="0"/>
              <a:t>transfer learning</a:t>
            </a:r>
            <a:r>
              <a:rPr lang="he-IL" dirty="0"/>
              <a:t> במשימה שלנו היא שגם אנחנו עובדים עם </a:t>
            </a:r>
            <a:r>
              <a:rPr lang="he-IL" dirty="0" err="1"/>
              <a:t>דאטא</a:t>
            </a:r>
            <a:r>
              <a:rPr lang="he-IL" dirty="0"/>
              <a:t> של תמונות וזה גם הסוג </a:t>
            </a:r>
            <a:r>
              <a:rPr lang="he-IL" dirty="0" err="1"/>
              <a:t>דאטא</a:t>
            </a:r>
            <a:r>
              <a:rPr lang="he-IL" dirty="0"/>
              <a:t> שאומן ב</a:t>
            </a:r>
            <a:r>
              <a:rPr lang="en-US" dirty="0"/>
              <a:t>coco dataset</a:t>
            </a:r>
            <a:r>
              <a:rPr lang="he-IL" dirty="0"/>
              <a:t> , וידוע שעבור תמונות טבעיות – תמונות ממצלמה , לא איזשהן תמונות </a:t>
            </a:r>
            <a:r>
              <a:rPr lang="he-IL" dirty="0" err="1"/>
              <a:t>מכ</a:t>
            </a:r>
            <a:r>
              <a:rPr lang="he-IL" dirty="0"/>
              <a:t>''ם או דימות רפואי , ה</a:t>
            </a:r>
            <a:r>
              <a:rPr lang="en-US" dirty="0"/>
              <a:t>low level features</a:t>
            </a:r>
            <a:r>
              <a:rPr lang="he-IL" dirty="0"/>
              <a:t> שנלמדים כלומר השפות , פינות וכו' יחסית זהים,</a:t>
            </a:r>
          </a:p>
          <a:p>
            <a:pPr marL="0" indent="0">
              <a:buFontTx/>
              <a:buNone/>
            </a:pPr>
            <a:r>
              <a:rPr lang="he-IL" dirty="0"/>
              <a:t>ובמידת הצורך מאפסים את השכבות אחרונות עבור </a:t>
            </a:r>
            <a:r>
              <a:rPr lang="en-US" dirty="0"/>
              <a:t>high level features</a:t>
            </a:r>
            <a:r>
              <a:rPr lang="he-IL" dirty="0"/>
              <a:t> שהם שונים עבור כל אובייקט ואובייקט </a:t>
            </a:r>
          </a:p>
        </p:txBody>
      </p:sp>
      <p:sp>
        <p:nvSpPr>
          <p:cNvPr id="4" name="Slide Number Placeholder 3"/>
          <p:cNvSpPr>
            <a:spLocks noGrp="1"/>
          </p:cNvSpPr>
          <p:nvPr>
            <p:ph type="sldNum" sz="quarter" idx="5"/>
          </p:nvPr>
        </p:nvSpPr>
        <p:spPr/>
        <p:txBody>
          <a:bodyPr/>
          <a:lstStyle/>
          <a:p>
            <a:fld id="{C8C92D0D-AF30-4211-86C4-A3B87597F349}" type="slidenum">
              <a:rPr lang="he-IL" smtClean="0"/>
              <a:pPr/>
              <a:t>37</a:t>
            </a:fld>
            <a:endParaRPr lang="he-IL"/>
          </a:p>
        </p:txBody>
      </p:sp>
    </p:spTree>
    <p:extLst>
      <p:ext uri="{BB962C8B-B14F-4D97-AF65-F5344CB8AC3E}">
        <p14:creationId xmlns:p14="http://schemas.microsoft.com/office/powerpoint/2010/main" val="33233504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he-IL" dirty="0"/>
              <a:t>טוב אז עכשיו הגענו לחלק העיקרי של הדברים שלי   , שלב האימון של הרשת ,  אז אני הולך לדבר על שני </a:t>
            </a:r>
            <a:r>
              <a:rPr lang="he-IL" dirty="0" err="1"/>
              <a:t>נסיונות</a:t>
            </a:r>
            <a:r>
              <a:rPr lang="he-IL" dirty="0"/>
              <a:t> מרכזיים שעשינו בתהליך האימון . </a:t>
            </a:r>
          </a:p>
          <a:p>
            <a:pPr marL="171450" indent="-171450">
              <a:buFontTx/>
              <a:buChar char="-"/>
            </a:pPr>
            <a:r>
              <a:rPr lang="he-IL" dirty="0"/>
              <a:t>בקצרה אני לא אחזור על מה שאמרנו במצגת אמצע , אך </a:t>
            </a:r>
            <a:r>
              <a:rPr lang="he-IL" dirty="0" err="1"/>
              <a:t>בנסיון</a:t>
            </a:r>
            <a:r>
              <a:rPr lang="he-IL" dirty="0"/>
              <a:t> אימון הראשון חילקנו את ה</a:t>
            </a:r>
            <a:r>
              <a:rPr lang="en-US" dirty="0"/>
              <a:t>dataset  </a:t>
            </a:r>
            <a:r>
              <a:rPr lang="he-IL" dirty="0"/>
              <a:t> בצורה לא נכונה וסבלנו מ</a:t>
            </a:r>
            <a:r>
              <a:rPr lang="en-US" dirty="0"/>
              <a:t>data </a:t>
            </a:r>
            <a:r>
              <a:rPr lang="en-US" dirty="0" err="1"/>
              <a:t>leakge</a:t>
            </a:r>
            <a:r>
              <a:rPr lang="en-US" dirty="0"/>
              <a:t> </a:t>
            </a:r>
            <a:endParaRPr lang="he-IL" dirty="0"/>
          </a:p>
          <a:p>
            <a:pPr marL="171450" indent="-171450">
              <a:buFontTx/>
              <a:buChar char="-"/>
            </a:pPr>
            <a:r>
              <a:rPr lang="he-IL" dirty="0"/>
              <a:t>ולכן קיבלנו תוצאות לא אמינות .</a:t>
            </a:r>
          </a:p>
          <a:p>
            <a:pPr marL="0" indent="0">
              <a:buFontTx/>
              <a:buNone/>
            </a:pPr>
            <a:endParaRPr lang="he-IL" dirty="0"/>
          </a:p>
        </p:txBody>
      </p:sp>
      <p:sp>
        <p:nvSpPr>
          <p:cNvPr id="4" name="Slide Number Placeholder 3"/>
          <p:cNvSpPr>
            <a:spLocks noGrp="1"/>
          </p:cNvSpPr>
          <p:nvPr>
            <p:ph type="sldNum" sz="quarter" idx="5"/>
          </p:nvPr>
        </p:nvSpPr>
        <p:spPr/>
        <p:txBody>
          <a:bodyPr/>
          <a:lstStyle/>
          <a:p>
            <a:fld id="{C8C92D0D-AF30-4211-86C4-A3B87597F349}" type="slidenum">
              <a:rPr lang="he-IL" smtClean="0"/>
              <a:pPr/>
              <a:t>38</a:t>
            </a:fld>
            <a:endParaRPr lang="he-IL"/>
          </a:p>
        </p:txBody>
      </p:sp>
    </p:spTree>
    <p:extLst>
      <p:ext uri="{BB962C8B-B14F-4D97-AF65-F5344CB8AC3E}">
        <p14:creationId xmlns:p14="http://schemas.microsoft.com/office/powerpoint/2010/main" val="32694492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sz="1800" dirty="0">
                <a:effectLst/>
                <a:latin typeface="Calibri" panose="020F0502020204030204" pitchFamily="34" charset="0"/>
                <a:ea typeface="Calibri" panose="020F0502020204030204" pitchFamily="34" charset="0"/>
                <a:cs typeface="Arial" panose="020B0604020202020204" pitchFamily="34" charset="0"/>
              </a:rPr>
              <a:t>טוב אז </a:t>
            </a:r>
            <a:r>
              <a:rPr lang="he-IL" sz="1800" dirty="0" err="1">
                <a:effectLst/>
                <a:latin typeface="Calibri" panose="020F0502020204030204" pitchFamily="34" charset="0"/>
                <a:ea typeface="Calibri" panose="020F0502020204030204" pitchFamily="34" charset="0"/>
                <a:cs typeface="Arial" panose="020B0604020202020204" pitchFamily="34" charset="0"/>
              </a:rPr>
              <a:t>נסיון</a:t>
            </a:r>
            <a:r>
              <a:rPr lang="he-IL" sz="1800" dirty="0">
                <a:effectLst/>
                <a:latin typeface="Calibri" panose="020F0502020204030204" pitchFamily="34" charset="0"/>
                <a:ea typeface="Calibri" panose="020F0502020204030204" pitchFamily="34" charset="0"/>
                <a:cs typeface="Arial" panose="020B0604020202020204" pitchFamily="34" charset="0"/>
              </a:rPr>
              <a:t> אימון השני , </a:t>
            </a:r>
          </a:p>
          <a:p>
            <a:r>
              <a:rPr lang="he-IL" sz="1800" dirty="0">
                <a:effectLst/>
                <a:latin typeface="Calibri" panose="020F0502020204030204" pitchFamily="34" charset="0"/>
                <a:ea typeface="Calibri" panose="020F0502020204030204" pitchFamily="34" charset="0"/>
                <a:cs typeface="Arial" panose="020B0604020202020204" pitchFamily="34" charset="0"/>
              </a:rPr>
              <a:t>היו לנו שלושה סרטונים , </a:t>
            </a:r>
            <a:r>
              <a:rPr lang="he-IL" sz="1800" dirty="0" err="1">
                <a:effectLst/>
                <a:latin typeface="Calibri" panose="020F0502020204030204" pitchFamily="34" charset="0"/>
                <a:ea typeface="Calibri" panose="020F0502020204030204" pitchFamily="34" charset="0"/>
                <a:cs typeface="Arial" panose="020B0604020202020204" pitchFamily="34" charset="0"/>
              </a:rPr>
              <a:t>סהכ</a:t>
            </a:r>
            <a:r>
              <a:rPr lang="he-IL" sz="1800" dirty="0">
                <a:effectLst/>
                <a:latin typeface="Calibri" panose="020F0502020204030204" pitchFamily="34" charset="0"/>
                <a:ea typeface="Calibri" panose="020F0502020204030204" pitchFamily="34" charset="0"/>
                <a:cs typeface="Arial" panose="020B0604020202020204" pitchFamily="34" charset="0"/>
              </a:rPr>
              <a:t> בערך 1000 </a:t>
            </a:r>
            <a:r>
              <a:rPr lang="he-IL" sz="1800" dirty="0" err="1">
                <a:effectLst/>
                <a:latin typeface="Calibri" panose="020F0502020204030204" pitchFamily="34" charset="0"/>
                <a:ea typeface="Calibri" panose="020F0502020204030204" pitchFamily="34" charset="0"/>
                <a:cs typeface="Arial" panose="020B0604020202020204" pitchFamily="34" charset="0"/>
              </a:rPr>
              <a:t>פריימים</a:t>
            </a:r>
            <a:r>
              <a:rPr lang="he-IL" sz="1800" dirty="0">
                <a:effectLst/>
                <a:latin typeface="Calibri" panose="020F0502020204030204" pitchFamily="34" charset="0"/>
                <a:ea typeface="Calibri" panose="020F0502020204030204" pitchFamily="34" charset="0"/>
                <a:cs typeface="Arial" panose="020B0604020202020204" pitchFamily="34" charset="0"/>
              </a:rPr>
              <a:t> וסרטון אחד משמש כסט מבחן . </a:t>
            </a:r>
          </a:p>
          <a:p>
            <a:r>
              <a:rPr lang="he-IL" sz="1800" dirty="0">
                <a:effectLst/>
                <a:latin typeface="Calibri" panose="020F0502020204030204" pitchFamily="34" charset="0"/>
                <a:ea typeface="Calibri" panose="020F0502020204030204" pitchFamily="34" charset="0"/>
                <a:cs typeface="Arial" panose="020B0604020202020204" pitchFamily="34" charset="0"/>
              </a:rPr>
              <a:t>אנחנו אימנו את המודל למשך 500  </a:t>
            </a:r>
            <a:r>
              <a:rPr lang="he-IL" sz="1800" dirty="0" err="1">
                <a:effectLst/>
                <a:latin typeface="Calibri" panose="020F0502020204030204" pitchFamily="34" charset="0"/>
                <a:ea typeface="Calibri" panose="020F0502020204030204" pitchFamily="34" charset="0"/>
                <a:cs typeface="Arial" panose="020B0604020202020204" pitchFamily="34" charset="0"/>
              </a:rPr>
              <a:t>איפוקים</a:t>
            </a:r>
            <a:r>
              <a:rPr lang="he-IL" sz="1800" dirty="0">
                <a:effectLst/>
                <a:latin typeface="Calibri" panose="020F0502020204030204" pitchFamily="34" charset="0"/>
                <a:ea typeface="Calibri" panose="020F0502020204030204" pitchFamily="34" charset="0"/>
                <a:cs typeface="Arial" panose="020B0604020202020204" pitchFamily="34" charset="0"/>
              </a:rPr>
              <a:t> , השתמשנו בכלי </a:t>
            </a:r>
            <a:r>
              <a:rPr lang="he-IL" sz="1800" dirty="0" err="1">
                <a:effectLst/>
                <a:latin typeface="Calibri" panose="020F0502020204030204" pitchFamily="34" charset="0"/>
                <a:ea typeface="Calibri" panose="020F0502020204030204" pitchFamily="34" charset="0"/>
                <a:cs typeface="Arial" panose="020B0604020202020204" pitchFamily="34" charset="0"/>
              </a:rPr>
              <a:t>לכיוונון</a:t>
            </a:r>
            <a:r>
              <a:rPr lang="he-IL" sz="1800" dirty="0">
                <a:effectLst/>
                <a:latin typeface="Calibri" panose="020F0502020204030204" pitchFamily="34" charset="0"/>
                <a:ea typeface="Calibri" panose="020F0502020204030204" pitchFamily="34" charset="0"/>
                <a:cs typeface="Arial" panose="020B0604020202020204" pitchFamily="34" charset="0"/>
              </a:rPr>
              <a:t> קצב הלימוד של </a:t>
            </a:r>
            <a:r>
              <a:rPr lang="en-US" sz="1800" dirty="0" err="1">
                <a:effectLst/>
                <a:latin typeface="Calibri" panose="020F0502020204030204" pitchFamily="34" charset="0"/>
                <a:ea typeface="Calibri" panose="020F0502020204030204" pitchFamily="34" charset="0"/>
                <a:cs typeface="Arial" panose="020B0604020202020204" pitchFamily="34" charset="0"/>
              </a:rPr>
              <a:t>Pytorch</a:t>
            </a:r>
            <a:r>
              <a:rPr lang="he-IL" sz="1800" dirty="0">
                <a:effectLst/>
                <a:latin typeface="Calibri" panose="020F0502020204030204" pitchFamily="34" charset="0"/>
                <a:ea typeface="Calibri" panose="020F0502020204030204" pitchFamily="34" charset="0"/>
                <a:cs typeface="Arial" panose="020B0604020202020204" pitchFamily="34" charset="0"/>
              </a:rPr>
              <a:t> </a:t>
            </a:r>
          </a:p>
          <a:p>
            <a:r>
              <a:rPr lang="he-IL" sz="1800" dirty="0">
                <a:effectLst/>
                <a:latin typeface="Calibri" panose="020F0502020204030204" pitchFamily="34" charset="0"/>
                <a:ea typeface="Calibri" panose="020F0502020204030204" pitchFamily="34" charset="0"/>
                <a:cs typeface="Arial" panose="020B0604020202020204" pitchFamily="34" charset="0"/>
              </a:rPr>
              <a:t>היה גם שימוש ב </a:t>
            </a:r>
            <a:r>
              <a:rPr lang="en-US" sz="1800" dirty="0">
                <a:effectLst/>
                <a:latin typeface="Calibri" panose="020F0502020204030204" pitchFamily="34" charset="0"/>
                <a:ea typeface="Calibri" panose="020F0502020204030204" pitchFamily="34" charset="0"/>
                <a:cs typeface="Arial" panose="020B0604020202020204" pitchFamily="34" charset="0"/>
              </a:rPr>
              <a:t> early stopping </a:t>
            </a:r>
            <a:r>
              <a:rPr lang="he-IL" sz="1800" dirty="0">
                <a:effectLst/>
                <a:latin typeface="Calibri" panose="020F0502020204030204" pitchFamily="34" charset="0"/>
                <a:ea typeface="Calibri" panose="020F0502020204030204" pitchFamily="34" charset="0"/>
                <a:cs typeface="Arial" panose="020B0604020202020204" pitchFamily="34" charset="0"/>
              </a:rPr>
              <a:t> כאשר ה</a:t>
            </a:r>
            <a:r>
              <a:rPr lang="en-US" sz="1800" dirty="0">
                <a:effectLst/>
                <a:latin typeface="Calibri" panose="020F0502020204030204" pitchFamily="34" charset="0"/>
                <a:ea typeface="Calibri" panose="020F0502020204030204" pitchFamily="34" charset="0"/>
                <a:cs typeface="Arial" panose="020B0604020202020204" pitchFamily="34" charset="0"/>
              </a:rPr>
              <a:t>loss</a:t>
            </a:r>
            <a:r>
              <a:rPr lang="he-IL" sz="1800" dirty="0">
                <a:effectLst/>
                <a:latin typeface="Calibri" panose="020F0502020204030204" pitchFamily="34" charset="0"/>
                <a:ea typeface="Calibri" panose="020F0502020204030204" pitchFamily="34" charset="0"/>
                <a:cs typeface="Arial" panose="020B0604020202020204" pitchFamily="34" charset="0"/>
              </a:rPr>
              <a:t> של ה</a:t>
            </a:r>
            <a:r>
              <a:rPr lang="en-US" sz="1800" dirty="0">
                <a:effectLst/>
                <a:latin typeface="Calibri" panose="020F0502020204030204" pitchFamily="34" charset="0"/>
                <a:ea typeface="Calibri" panose="020F0502020204030204" pitchFamily="34" charset="0"/>
                <a:cs typeface="Arial" panose="020B0604020202020204" pitchFamily="34" charset="0"/>
              </a:rPr>
              <a:t>validation set </a:t>
            </a:r>
            <a:r>
              <a:rPr lang="he-IL" sz="1800" dirty="0">
                <a:effectLst/>
                <a:latin typeface="Calibri" panose="020F0502020204030204" pitchFamily="34" charset="0"/>
                <a:ea typeface="Calibri" panose="020F0502020204030204" pitchFamily="34" charset="0"/>
                <a:cs typeface="Arial" panose="020B0604020202020204" pitchFamily="34" charset="0"/>
              </a:rPr>
              <a:t> נכנס לרוויה או שהוא מתחיל לעלות  לאחר שהוא ירד</a:t>
            </a:r>
            <a:r>
              <a:rPr lang="en-US" sz="1800" dirty="0">
                <a:effectLst/>
                <a:latin typeface="Calibri" panose="020F0502020204030204" pitchFamily="34" charset="0"/>
                <a:ea typeface="Calibri" panose="020F0502020204030204" pitchFamily="34" charset="0"/>
                <a:cs typeface="Arial" panose="020B0604020202020204" pitchFamily="34" charset="0"/>
              </a:rPr>
              <a:t>. </a:t>
            </a:r>
          </a:p>
          <a:p>
            <a:r>
              <a:rPr lang="he-IL" sz="1800" dirty="0">
                <a:effectLst/>
                <a:latin typeface="Calibri" panose="020F0502020204030204" pitchFamily="34" charset="0"/>
                <a:cs typeface="Arial" panose="020B0604020202020204" pitchFamily="34" charset="0"/>
              </a:rPr>
              <a:t>בנוסף , גם שמרנו את המשקולות הכי טובות , מבחינת מדדי דיוק , לניסויים הבאים שנבצע  .</a:t>
            </a:r>
            <a:endParaRPr lang="he-IL" dirty="0"/>
          </a:p>
        </p:txBody>
      </p:sp>
      <p:sp>
        <p:nvSpPr>
          <p:cNvPr id="4" name="Slide Number Placeholder 3"/>
          <p:cNvSpPr>
            <a:spLocks noGrp="1"/>
          </p:cNvSpPr>
          <p:nvPr>
            <p:ph type="sldNum" sz="quarter" idx="5"/>
          </p:nvPr>
        </p:nvSpPr>
        <p:spPr/>
        <p:txBody>
          <a:bodyPr/>
          <a:lstStyle/>
          <a:p>
            <a:fld id="{C8C92D0D-AF30-4211-86C4-A3B87597F349}" type="slidenum">
              <a:rPr lang="he-IL" smtClean="0"/>
              <a:pPr/>
              <a:t>39</a:t>
            </a:fld>
            <a:endParaRPr lang="he-IL"/>
          </a:p>
        </p:txBody>
      </p:sp>
    </p:spTree>
    <p:extLst>
      <p:ext uri="{BB962C8B-B14F-4D97-AF65-F5344CB8AC3E}">
        <p14:creationId xmlns:p14="http://schemas.microsoft.com/office/powerpoint/2010/main" val="42277459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rtl="1">
              <a:lnSpc>
                <a:spcPct val="150000"/>
              </a:lnSpc>
              <a:spcBef>
                <a:spcPts val="0"/>
              </a:spcBef>
              <a:spcAft>
                <a:spcPts val="0"/>
              </a:spcAft>
            </a:pPr>
            <a:r>
              <a:rPr lang="he-IL" sz="1800" dirty="0">
                <a:effectLst/>
                <a:latin typeface="Calibri" panose="020F0502020204030204" pitchFamily="34" charset="0"/>
                <a:ea typeface="Calibri" panose="020F0502020204030204" pitchFamily="34" charset="0"/>
                <a:cs typeface="Arial" panose="020B0604020202020204" pitchFamily="34" charset="0"/>
              </a:rPr>
              <a:t>בנוסף השתמשנו ב</a:t>
            </a:r>
            <a:r>
              <a:rPr lang="en-US" sz="1800" dirty="0">
                <a:effectLst/>
                <a:latin typeface="Calibri" panose="020F0502020204030204" pitchFamily="34" charset="0"/>
                <a:ea typeface="Calibri" panose="020F0502020204030204" pitchFamily="34" charset="0"/>
                <a:cs typeface="Arial" panose="020B0604020202020204" pitchFamily="34" charset="0"/>
              </a:rPr>
              <a:t>data augmentation </a:t>
            </a:r>
            <a:endParaRPr lang="he-IL" sz="1800" dirty="0">
              <a:effectLst/>
              <a:latin typeface="Calibri" panose="020F0502020204030204" pitchFamily="34" charset="0"/>
              <a:ea typeface="Calibri" panose="020F0502020204030204" pitchFamily="34" charset="0"/>
              <a:cs typeface="Arial" panose="020B0604020202020204" pitchFamily="34" charset="0"/>
            </a:endParaRPr>
          </a:p>
          <a:p>
            <a:pPr marL="0" marR="0" algn="just" rtl="1">
              <a:lnSpc>
                <a:spcPct val="150000"/>
              </a:lnSpc>
              <a:spcBef>
                <a:spcPts val="0"/>
              </a:spcBef>
              <a:spcAft>
                <a:spcPts val="0"/>
              </a:spcAft>
            </a:pPr>
            <a:r>
              <a:rPr lang="he-IL" sz="1800" dirty="0">
                <a:effectLst/>
                <a:latin typeface="Calibri" panose="020F0502020204030204" pitchFamily="34" charset="0"/>
                <a:ea typeface="Calibri" panose="020F0502020204030204" pitchFamily="34" charset="0"/>
                <a:cs typeface="Arial" panose="020B0604020202020204" pitchFamily="34" charset="0"/>
              </a:rPr>
              <a:t>אמרנו שהיו לנו רק 1000 </a:t>
            </a:r>
            <a:r>
              <a:rPr lang="he-IL" sz="1800" dirty="0" err="1">
                <a:effectLst/>
                <a:latin typeface="Calibri" panose="020F0502020204030204" pitchFamily="34" charset="0"/>
                <a:ea typeface="Calibri" panose="020F0502020204030204" pitchFamily="34" charset="0"/>
                <a:cs typeface="Arial" panose="020B0604020202020204" pitchFamily="34" charset="0"/>
              </a:rPr>
              <a:t>פריימים</a:t>
            </a:r>
            <a:r>
              <a:rPr lang="he-IL" sz="1800" dirty="0">
                <a:effectLst/>
                <a:latin typeface="Calibri" panose="020F0502020204030204" pitchFamily="34" charset="0"/>
                <a:ea typeface="Calibri" panose="020F0502020204030204" pitchFamily="34" charset="0"/>
                <a:cs typeface="Arial" panose="020B0604020202020204" pitchFamily="34" charset="0"/>
              </a:rPr>
              <a:t> שזה מעט כדי שהמערכת שלנו תלמד בצורה טובה , כלומר היה לנו </a:t>
            </a:r>
            <a:r>
              <a:rPr lang="en-US" sz="1800" dirty="0">
                <a:effectLst/>
                <a:latin typeface="Calibri" panose="020F0502020204030204" pitchFamily="34" charset="0"/>
                <a:ea typeface="Calibri" panose="020F0502020204030204" pitchFamily="34" charset="0"/>
                <a:cs typeface="Arial" panose="020B0604020202020204" pitchFamily="34" charset="0"/>
              </a:rPr>
              <a:t>data set</a:t>
            </a:r>
            <a:r>
              <a:rPr lang="he-IL" sz="1800" dirty="0">
                <a:effectLst/>
                <a:latin typeface="Calibri" panose="020F0502020204030204" pitchFamily="34" charset="0"/>
                <a:ea typeface="Calibri" panose="020F0502020204030204" pitchFamily="34" charset="0"/>
                <a:cs typeface="Arial" panose="020B0604020202020204" pitchFamily="34" charset="0"/>
              </a:rPr>
              <a:t> קטן , </a:t>
            </a:r>
          </a:p>
          <a:p>
            <a:pPr marL="0" marR="0" algn="just" rtl="1">
              <a:lnSpc>
                <a:spcPct val="150000"/>
              </a:lnSpc>
              <a:spcBef>
                <a:spcPts val="0"/>
              </a:spcBef>
              <a:spcAft>
                <a:spcPts val="0"/>
              </a:spcAft>
            </a:pPr>
            <a:r>
              <a:rPr lang="he-IL" sz="1800" dirty="0">
                <a:effectLst/>
                <a:latin typeface="Calibri" panose="020F0502020204030204" pitchFamily="34" charset="0"/>
                <a:ea typeface="Calibri" panose="020F0502020204030204" pitchFamily="34" charset="0"/>
                <a:cs typeface="Arial" panose="020B0604020202020204" pitchFamily="34" charset="0"/>
              </a:rPr>
              <a:t>כדי להעשיר אותו אפשר להשתמש בשיטה של </a:t>
            </a:r>
            <a:r>
              <a:rPr lang="en-US" sz="1800" dirty="0">
                <a:effectLst/>
                <a:latin typeface="Calibri" panose="020F0502020204030204" pitchFamily="34" charset="0"/>
                <a:ea typeface="Calibri" panose="020F0502020204030204" pitchFamily="34" charset="0"/>
                <a:cs typeface="Arial" panose="020B0604020202020204" pitchFamily="34" charset="0"/>
              </a:rPr>
              <a:t>data augmentation </a:t>
            </a:r>
            <a:endParaRPr lang="he-IL" sz="1800" dirty="0">
              <a:effectLst/>
              <a:latin typeface="Calibri" panose="020F0502020204030204" pitchFamily="34" charset="0"/>
              <a:ea typeface="Calibri" panose="020F0502020204030204" pitchFamily="34" charset="0"/>
              <a:cs typeface="Arial" panose="020B0604020202020204" pitchFamily="34" charset="0"/>
            </a:endParaRPr>
          </a:p>
          <a:p>
            <a:pPr marL="0" marR="0" algn="just" rtl="1">
              <a:lnSpc>
                <a:spcPct val="150000"/>
              </a:lnSpc>
              <a:spcBef>
                <a:spcPts val="0"/>
              </a:spcBef>
              <a:spcAft>
                <a:spcPts val="0"/>
              </a:spcAft>
            </a:pPr>
            <a:r>
              <a:rPr lang="he-IL" sz="1800" dirty="0">
                <a:effectLst/>
                <a:latin typeface="Calibri" panose="020F0502020204030204" pitchFamily="34" charset="0"/>
                <a:ea typeface="Calibri" panose="020F0502020204030204" pitchFamily="34" charset="0"/>
                <a:cs typeface="Arial" panose="020B0604020202020204" pitchFamily="34" charset="0"/>
              </a:rPr>
              <a:t>אנחנו מבצעים טרנספורמציות שונות כמו שניתן לראות בתמונה שהוספתי , על תמונות הקלט , במטרה להקשות על המערכת הלומדת להגיע למצב של התאמת יתר .</a:t>
            </a:r>
          </a:p>
          <a:p>
            <a:pPr marL="0" marR="0" algn="just" rtl="1">
              <a:lnSpc>
                <a:spcPct val="150000"/>
              </a:lnSpc>
              <a:spcBef>
                <a:spcPts val="0"/>
              </a:spcBef>
              <a:spcAft>
                <a:spcPts val="0"/>
              </a:spcAft>
            </a:pPr>
            <a:r>
              <a:rPr lang="he-IL" sz="1800" dirty="0">
                <a:effectLst/>
                <a:latin typeface="Calibri" panose="020F0502020204030204" pitchFamily="34" charset="0"/>
                <a:ea typeface="Calibri" panose="020F0502020204030204" pitchFamily="34" charset="0"/>
                <a:cs typeface="Arial" panose="020B0604020202020204" pitchFamily="34" charset="0"/>
              </a:rPr>
              <a:t>כתוצאה מכך יכולת ההכללה של המודל משתפרת . </a:t>
            </a:r>
          </a:p>
          <a:p>
            <a:pPr marL="0" marR="0" algn="just" rtl="1">
              <a:lnSpc>
                <a:spcPct val="150000"/>
              </a:lnSpc>
              <a:spcBef>
                <a:spcPts val="0"/>
              </a:spcBef>
              <a:spcAft>
                <a:spcPts val="0"/>
              </a:spcAft>
            </a:pPr>
            <a:endParaRPr lang="he-IL"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C8C92D0D-AF30-4211-86C4-A3B87597F349}" type="slidenum">
              <a:rPr lang="he-IL" smtClean="0"/>
              <a:pPr/>
              <a:t>40</a:t>
            </a:fld>
            <a:endParaRPr lang="he-IL"/>
          </a:p>
        </p:txBody>
      </p:sp>
    </p:spTree>
    <p:extLst>
      <p:ext uri="{BB962C8B-B14F-4D97-AF65-F5344CB8AC3E}">
        <p14:creationId xmlns:p14="http://schemas.microsoft.com/office/powerpoint/2010/main" val="783135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10"/>
          </p:nvPr>
        </p:nvSpPr>
        <p:spPr/>
        <p:txBody>
          <a:bodyPr/>
          <a:lstStyle/>
          <a:p>
            <a:fld id="{C8C92D0D-AF30-4211-86C4-A3B87597F349}" type="slidenum">
              <a:rPr lang="he-IL" smtClean="0"/>
              <a:pPr/>
              <a:t>2</a:t>
            </a:fld>
            <a:endParaRPr lang="he-IL"/>
          </a:p>
        </p:txBody>
      </p:sp>
    </p:spTree>
    <p:extLst>
      <p:ext uri="{BB962C8B-B14F-4D97-AF65-F5344CB8AC3E}">
        <p14:creationId xmlns:p14="http://schemas.microsoft.com/office/powerpoint/2010/main" val="6220242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rtl="1">
              <a:lnSpc>
                <a:spcPct val="150000"/>
              </a:lnSpc>
              <a:spcBef>
                <a:spcPts val="0"/>
              </a:spcBef>
              <a:spcAft>
                <a:spcPts val="0"/>
              </a:spcAft>
            </a:pPr>
            <a:r>
              <a:rPr lang="he-IL" sz="1800" dirty="0">
                <a:effectLst/>
                <a:latin typeface="Calibri" panose="020F0502020204030204" pitchFamily="34" charset="0"/>
                <a:ea typeface="Calibri" panose="020F0502020204030204" pitchFamily="34" charset="0"/>
                <a:cs typeface="Arial" panose="020B0604020202020204" pitchFamily="34" charset="0"/>
              </a:rPr>
              <a:t>עכשיו , הקלט עצמו היה גם מסגרות , ה</a:t>
            </a:r>
            <a:r>
              <a:rPr lang="en-US" sz="1800" dirty="0">
                <a:effectLst/>
                <a:latin typeface="Calibri" panose="020F0502020204030204" pitchFamily="34" charset="0"/>
                <a:ea typeface="Calibri" panose="020F0502020204030204" pitchFamily="34" charset="0"/>
                <a:cs typeface="Arial" panose="020B0604020202020204" pitchFamily="34" charset="0"/>
              </a:rPr>
              <a:t>bounding boxes  </a:t>
            </a:r>
            <a:endParaRPr lang="he-IL" sz="1800" dirty="0">
              <a:effectLst/>
              <a:latin typeface="Calibri" panose="020F0502020204030204" pitchFamily="34" charset="0"/>
              <a:ea typeface="Calibri" panose="020F0502020204030204" pitchFamily="34" charset="0"/>
              <a:cs typeface="Arial" panose="020B0604020202020204" pitchFamily="34" charset="0"/>
            </a:endParaRPr>
          </a:p>
          <a:p>
            <a:pPr marL="0" marR="0" algn="just" rtl="1">
              <a:lnSpc>
                <a:spcPct val="150000"/>
              </a:lnSpc>
              <a:spcBef>
                <a:spcPts val="0"/>
              </a:spcBef>
              <a:spcAft>
                <a:spcPts val="0"/>
              </a:spcAft>
            </a:pPr>
            <a:r>
              <a:rPr lang="he-IL" sz="1800" dirty="0">
                <a:effectLst/>
                <a:latin typeface="Calibri" panose="020F0502020204030204" pitchFamily="34" charset="0"/>
                <a:ea typeface="Calibri" panose="020F0502020204030204" pitchFamily="34" charset="0"/>
                <a:cs typeface="Arial" panose="020B0604020202020204" pitchFamily="34" charset="0"/>
              </a:rPr>
              <a:t>שגם עליהן היינו צריכים להפעיל את אותה טרנספורמציה שביצענו על תמונות הקלט . כדי לשמור על אחידות </a:t>
            </a:r>
          </a:p>
          <a:p>
            <a:pPr marL="0" marR="0" algn="just" rtl="1">
              <a:lnSpc>
                <a:spcPct val="150000"/>
              </a:lnSpc>
              <a:spcBef>
                <a:spcPts val="0"/>
              </a:spcBef>
              <a:spcAft>
                <a:spcPts val="0"/>
              </a:spcAft>
            </a:pPr>
            <a:r>
              <a:rPr lang="he-IL" sz="1800" dirty="0">
                <a:effectLst/>
                <a:latin typeface="Calibri" panose="020F0502020204030204" pitchFamily="34" charset="0"/>
                <a:ea typeface="Calibri" panose="020F0502020204030204" pitchFamily="34" charset="0"/>
                <a:cs typeface="Arial" panose="020B0604020202020204" pitchFamily="34" charset="0"/>
              </a:rPr>
              <a:t>אז למשל אם ביצענו </a:t>
            </a:r>
            <a:r>
              <a:rPr lang="en-US" sz="1800" dirty="0">
                <a:effectLst/>
                <a:latin typeface="Calibri" panose="020F0502020204030204" pitchFamily="34" charset="0"/>
                <a:ea typeface="Calibri" panose="020F0502020204030204" pitchFamily="34" charset="0"/>
                <a:cs typeface="Arial" panose="020B0604020202020204" pitchFamily="34" charset="0"/>
              </a:rPr>
              <a:t>scale</a:t>
            </a:r>
            <a:r>
              <a:rPr lang="he-IL" sz="1800" dirty="0">
                <a:effectLst/>
                <a:latin typeface="Calibri" panose="020F0502020204030204" pitchFamily="34" charset="0"/>
                <a:ea typeface="Calibri" panose="020F0502020204030204" pitchFamily="34" charset="0"/>
                <a:cs typeface="Arial" panose="020B0604020202020204" pitchFamily="34" charset="0"/>
              </a:rPr>
              <a:t> לתמונה ביצענו גם בהתאמה גם </a:t>
            </a:r>
            <a:r>
              <a:rPr lang="en-US" sz="1800" dirty="0">
                <a:effectLst/>
                <a:latin typeface="Calibri" panose="020F0502020204030204" pitchFamily="34" charset="0"/>
                <a:ea typeface="Calibri" panose="020F0502020204030204" pitchFamily="34" charset="0"/>
                <a:cs typeface="Arial" panose="020B0604020202020204" pitchFamily="34" charset="0"/>
              </a:rPr>
              <a:t>scale </a:t>
            </a:r>
            <a:r>
              <a:rPr lang="he-IL" sz="1800" dirty="0">
                <a:effectLst/>
                <a:latin typeface="Calibri" panose="020F0502020204030204" pitchFamily="34" charset="0"/>
                <a:ea typeface="Calibri" panose="020F0502020204030204" pitchFamily="34" charset="0"/>
                <a:cs typeface="Arial" panose="020B0604020202020204" pitchFamily="34" charset="0"/>
              </a:rPr>
              <a:t> ל </a:t>
            </a:r>
            <a:r>
              <a:rPr lang="en-US" sz="1800" dirty="0">
                <a:effectLst/>
                <a:latin typeface="Calibri" panose="020F0502020204030204" pitchFamily="34" charset="0"/>
                <a:ea typeface="Calibri" panose="020F0502020204030204" pitchFamily="34" charset="0"/>
                <a:cs typeface="Arial" panose="020B0604020202020204" pitchFamily="34" charset="0"/>
              </a:rPr>
              <a:t>bounding box </a:t>
            </a:r>
          </a:p>
          <a:p>
            <a:endParaRPr lang="he-IL" sz="1800" dirty="0"/>
          </a:p>
        </p:txBody>
      </p:sp>
      <p:sp>
        <p:nvSpPr>
          <p:cNvPr id="4" name="Slide Number Placeholder 3"/>
          <p:cNvSpPr>
            <a:spLocks noGrp="1"/>
          </p:cNvSpPr>
          <p:nvPr>
            <p:ph type="sldNum" sz="quarter" idx="5"/>
          </p:nvPr>
        </p:nvSpPr>
        <p:spPr/>
        <p:txBody>
          <a:bodyPr/>
          <a:lstStyle/>
          <a:p>
            <a:fld id="{C8C92D0D-AF30-4211-86C4-A3B87597F349}" type="slidenum">
              <a:rPr lang="he-IL" smtClean="0"/>
              <a:pPr/>
              <a:t>41</a:t>
            </a:fld>
            <a:endParaRPr lang="he-IL"/>
          </a:p>
        </p:txBody>
      </p:sp>
    </p:spTree>
    <p:extLst>
      <p:ext uri="{BB962C8B-B14F-4D97-AF65-F5344CB8AC3E}">
        <p14:creationId xmlns:p14="http://schemas.microsoft.com/office/powerpoint/2010/main" val="1398268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אני אראה לכם פה כמה תוצאות מהאימון , אנחנו רואים שה</a:t>
            </a:r>
            <a:r>
              <a:rPr lang="en-US" dirty="0" err="1"/>
              <a:t>giou</a:t>
            </a:r>
            <a:r>
              <a:rPr lang="en-US" dirty="0"/>
              <a:t> loss </a:t>
            </a:r>
            <a:r>
              <a:rPr lang="he-IL" dirty="0"/>
              <a:t> מתכנס לערך קטן – כמו שרצוי . </a:t>
            </a:r>
          </a:p>
        </p:txBody>
      </p:sp>
      <p:sp>
        <p:nvSpPr>
          <p:cNvPr id="4" name="Slide Number Placeholder 3"/>
          <p:cNvSpPr>
            <a:spLocks noGrp="1"/>
          </p:cNvSpPr>
          <p:nvPr>
            <p:ph type="sldNum" sz="quarter" idx="5"/>
          </p:nvPr>
        </p:nvSpPr>
        <p:spPr/>
        <p:txBody>
          <a:bodyPr/>
          <a:lstStyle/>
          <a:p>
            <a:fld id="{C8C92D0D-AF30-4211-86C4-A3B87597F349}" type="slidenum">
              <a:rPr lang="he-IL" smtClean="0"/>
              <a:pPr/>
              <a:t>42</a:t>
            </a:fld>
            <a:endParaRPr lang="he-IL"/>
          </a:p>
        </p:txBody>
      </p:sp>
    </p:spTree>
    <p:extLst>
      <p:ext uri="{BB962C8B-B14F-4D97-AF65-F5344CB8AC3E}">
        <p14:creationId xmlns:p14="http://schemas.microsoft.com/office/powerpoint/2010/main" val="42825061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ומבחינת מדדי ה</a:t>
            </a:r>
            <a:r>
              <a:rPr lang="en-US" dirty="0"/>
              <a:t>acc </a:t>
            </a:r>
            <a:r>
              <a:rPr lang="he-IL" dirty="0"/>
              <a:t>,  אחוזי ה</a:t>
            </a:r>
            <a:r>
              <a:rPr lang="en-US" dirty="0"/>
              <a:t>recall </a:t>
            </a:r>
            <a:r>
              <a:rPr lang="he-IL" dirty="0"/>
              <a:t> </a:t>
            </a:r>
            <a:r>
              <a:rPr lang="he-IL" dirty="0" err="1"/>
              <a:t>וה</a:t>
            </a:r>
            <a:r>
              <a:rPr lang="en-US" dirty="0"/>
              <a:t>precision</a:t>
            </a:r>
            <a:r>
              <a:rPr lang="he-IL" dirty="0"/>
              <a:t> עולים ככל שהמודל מתאמן יותר ,</a:t>
            </a:r>
          </a:p>
          <a:p>
            <a:r>
              <a:rPr lang="he-IL" dirty="0"/>
              <a:t>ניתן לראות למשל שה</a:t>
            </a:r>
            <a:r>
              <a:rPr lang="en-US" dirty="0"/>
              <a:t> map @ 0.5 </a:t>
            </a:r>
            <a:r>
              <a:rPr lang="he-IL" dirty="0"/>
              <a:t>הגיע לדיוק של 90%</a:t>
            </a:r>
            <a:r>
              <a:rPr lang="en-US" dirty="0"/>
              <a:t> </a:t>
            </a:r>
            <a:r>
              <a:rPr lang="he-IL" dirty="0"/>
              <a:t>בסיווג לקראת סוף האימון </a:t>
            </a:r>
          </a:p>
        </p:txBody>
      </p:sp>
      <p:sp>
        <p:nvSpPr>
          <p:cNvPr id="4" name="Slide Number Placeholder 3"/>
          <p:cNvSpPr>
            <a:spLocks noGrp="1"/>
          </p:cNvSpPr>
          <p:nvPr>
            <p:ph type="sldNum" sz="quarter" idx="5"/>
          </p:nvPr>
        </p:nvSpPr>
        <p:spPr/>
        <p:txBody>
          <a:bodyPr/>
          <a:lstStyle/>
          <a:p>
            <a:fld id="{C8C92D0D-AF30-4211-86C4-A3B87597F349}" type="slidenum">
              <a:rPr lang="he-IL" smtClean="0"/>
              <a:pPr/>
              <a:t>43</a:t>
            </a:fld>
            <a:endParaRPr lang="he-IL"/>
          </a:p>
        </p:txBody>
      </p:sp>
    </p:spTree>
    <p:extLst>
      <p:ext uri="{BB962C8B-B14F-4D97-AF65-F5344CB8AC3E}">
        <p14:creationId xmlns:p14="http://schemas.microsoft.com/office/powerpoint/2010/main" val="25227592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he-IL" dirty="0"/>
              <a:t>כעת אני אציג את הסרטון המלא מסט המבחן שביצענו עליו </a:t>
            </a:r>
            <a:r>
              <a:rPr lang="en-US" dirty="0"/>
              <a:t>inference</a:t>
            </a:r>
            <a:r>
              <a:rPr lang="he-IL" dirty="0"/>
              <a:t>  , ובהמשך נדבר על המסקנות מכך .</a:t>
            </a:r>
          </a:p>
        </p:txBody>
      </p:sp>
      <p:sp>
        <p:nvSpPr>
          <p:cNvPr id="4" name="Slide Number Placeholder 3"/>
          <p:cNvSpPr>
            <a:spLocks noGrp="1"/>
          </p:cNvSpPr>
          <p:nvPr>
            <p:ph type="sldNum" sz="quarter" idx="5"/>
          </p:nvPr>
        </p:nvSpPr>
        <p:spPr/>
        <p:txBody>
          <a:bodyPr/>
          <a:lstStyle/>
          <a:p>
            <a:fld id="{C8C92D0D-AF30-4211-86C4-A3B87597F349}" type="slidenum">
              <a:rPr lang="he-IL" smtClean="0"/>
              <a:pPr/>
              <a:t>44</a:t>
            </a:fld>
            <a:endParaRPr lang="he-IL"/>
          </a:p>
        </p:txBody>
      </p:sp>
    </p:spTree>
    <p:extLst>
      <p:ext uri="{BB962C8B-B14F-4D97-AF65-F5344CB8AC3E}">
        <p14:creationId xmlns:p14="http://schemas.microsoft.com/office/powerpoint/2010/main" val="19078742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אז מה למדנו </a:t>
            </a:r>
            <a:r>
              <a:rPr lang="he-IL" dirty="0" err="1"/>
              <a:t>מהנסיון</a:t>
            </a:r>
            <a:r>
              <a:rPr lang="he-IL" dirty="0"/>
              <a:t> השני של האימון  ?</a:t>
            </a:r>
            <a:r>
              <a:rPr lang="en-US" dirty="0"/>
              <a:t> </a:t>
            </a:r>
            <a:endParaRPr lang="he-IL" dirty="0"/>
          </a:p>
          <a:p>
            <a:pPr marL="171450" indent="-171450">
              <a:buFontTx/>
              <a:buChar char="-"/>
            </a:pPr>
            <a:r>
              <a:rPr lang="he-IL" dirty="0"/>
              <a:t>כמו שראיתם בסרטון , בערך 50 אחוז </a:t>
            </a:r>
            <a:r>
              <a:rPr lang="he-IL" dirty="0" err="1"/>
              <a:t>מהפריימים</a:t>
            </a:r>
            <a:r>
              <a:rPr lang="he-IL" dirty="0"/>
              <a:t> זוהו בצורה נכונה והשאר לא . כלומר יש לנו עוד עבודה אבל אנחנו בכיוון הנכון . </a:t>
            </a:r>
          </a:p>
          <a:p>
            <a:pPr marL="171450" indent="-171450">
              <a:buFontTx/>
              <a:buChar char="-"/>
            </a:pPr>
            <a:r>
              <a:rPr lang="he-IL" dirty="0"/>
              <a:t>הבעיה המרכזית היא בעיית ההכללה של הרשת שלנו , המודל לא מצליח להכליל מספיק טוב עבור </a:t>
            </a:r>
            <a:r>
              <a:rPr lang="he-IL" dirty="0" err="1"/>
              <a:t>דאטא</a:t>
            </a:r>
            <a:r>
              <a:rPr lang="he-IL" dirty="0"/>
              <a:t> שהוא חדש לו ,  שהוא לא ראה . </a:t>
            </a:r>
          </a:p>
          <a:p>
            <a:pPr marL="171450" indent="-171450">
              <a:buFontTx/>
              <a:buChar char="-"/>
            </a:pPr>
            <a:r>
              <a:rPr lang="he-IL" dirty="0"/>
              <a:t>וזה מוביל אותי לשקף האחרון שבו אני אדבר על רעיונות ועל דרכי פתרון להמשך </a:t>
            </a:r>
            <a:r>
              <a:rPr lang="he-IL" dirty="0" err="1"/>
              <a:t>הפרוייקט</a:t>
            </a:r>
            <a:r>
              <a:rPr lang="he-IL" dirty="0"/>
              <a:t> .</a:t>
            </a:r>
          </a:p>
        </p:txBody>
      </p:sp>
      <p:sp>
        <p:nvSpPr>
          <p:cNvPr id="4" name="Slide Number Placeholder 3"/>
          <p:cNvSpPr>
            <a:spLocks noGrp="1"/>
          </p:cNvSpPr>
          <p:nvPr>
            <p:ph type="sldNum" sz="quarter" idx="5"/>
          </p:nvPr>
        </p:nvSpPr>
        <p:spPr/>
        <p:txBody>
          <a:bodyPr/>
          <a:lstStyle/>
          <a:p>
            <a:fld id="{C8C92D0D-AF30-4211-86C4-A3B87597F349}" type="slidenum">
              <a:rPr lang="he-IL" smtClean="0"/>
              <a:pPr/>
              <a:t>45</a:t>
            </a:fld>
            <a:endParaRPr lang="he-IL"/>
          </a:p>
        </p:txBody>
      </p:sp>
    </p:spTree>
    <p:extLst>
      <p:ext uri="{BB962C8B-B14F-4D97-AF65-F5344CB8AC3E}">
        <p14:creationId xmlns:p14="http://schemas.microsoft.com/office/powerpoint/2010/main" val="20844839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C8C92D0D-AF30-4211-86C4-A3B87597F349}" type="slidenum">
              <a:rPr lang="he-IL" smtClean="0"/>
              <a:pPr/>
              <a:t>54</a:t>
            </a:fld>
            <a:endParaRPr lang="he-IL"/>
          </a:p>
        </p:txBody>
      </p:sp>
    </p:spTree>
    <p:extLst>
      <p:ext uri="{BB962C8B-B14F-4D97-AF65-F5344CB8AC3E}">
        <p14:creationId xmlns:p14="http://schemas.microsoft.com/office/powerpoint/2010/main" val="2342910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rtl="1">
              <a:lnSpc>
                <a:spcPct val="150000"/>
              </a:lnSpc>
              <a:spcBef>
                <a:spcPts val="0"/>
              </a:spcBef>
              <a:spcAft>
                <a:spcPts val="0"/>
              </a:spcAft>
            </a:pPr>
            <a:r>
              <a:rPr lang="he-IL" sz="1800" dirty="0">
                <a:effectLst/>
                <a:latin typeface="Calibri" panose="020F0502020204030204" pitchFamily="34" charset="0"/>
                <a:ea typeface="Calibri" panose="020F0502020204030204" pitchFamily="34" charset="0"/>
                <a:cs typeface="Arial" panose="020B0604020202020204" pitchFamily="34" charset="0"/>
              </a:rPr>
              <a:t>זיהוי אובייקטים קטנים –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just" rtl="1">
              <a:lnSpc>
                <a:spcPct val="150000"/>
              </a:lnSpc>
              <a:spcBef>
                <a:spcPts val="0"/>
              </a:spcBef>
              <a:spcAft>
                <a:spcPts val="0"/>
              </a:spcAft>
            </a:pPr>
            <a:r>
              <a:rPr lang="he-IL" sz="1800" dirty="0">
                <a:effectLst/>
                <a:latin typeface="Calibri" panose="020F0502020204030204" pitchFamily="34" charset="0"/>
                <a:ea typeface="Calibri" panose="020F0502020204030204" pitchFamily="34" charset="0"/>
                <a:cs typeface="Arial" panose="020B0604020202020204" pitchFamily="34" charset="0"/>
              </a:rPr>
              <a:t>במהלך הפרויקט אנו עסקנו בזיהוי כדור טניס , שמבחינת רזולוציה מהתמונות שניתנו לנו הינו אובייקט קטן ,</a:t>
            </a:r>
          </a:p>
          <a:p>
            <a:pPr marL="0" marR="0" algn="just" rtl="1">
              <a:lnSpc>
                <a:spcPct val="150000"/>
              </a:lnSpc>
              <a:spcBef>
                <a:spcPts val="0"/>
              </a:spcBef>
              <a:spcAft>
                <a:spcPts val="0"/>
              </a:spcAft>
            </a:pPr>
            <a:r>
              <a:rPr lang="he-IL" sz="1800" dirty="0">
                <a:effectLst/>
                <a:latin typeface="Calibri" panose="020F0502020204030204" pitchFamily="34" charset="0"/>
                <a:ea typeface="Calibri" panose="020F0502020204030204" pitchFamily="34" charset="0"/>
                <a:cs typeface="Arial" panose="020B0604020202020204" pitchFamily="34" charset="0"/>
              </a:rPr>
              <a:t> כלומר מכיל אחוז קטן מכלל גודל התמונה . </a:t>
            </a:r>
          </a:p>
          <a:p>
            <a:pPr marL="0" marR="0" algn="just" rtl="1">
              <a:lnSpc>
                <a:spcPct val="150000"/>
              </a:lnSpc>
              <a:spcBef>
                <a:spcPts val="0"/>
              </a:spcBef>
              <a:spcAft>
                <a:spcPts val="0"/>
              </a:spcAft>
            </a:pPr>
            <a:r>
              <a:rPr lang="he-IL" sz="1800" dirty="0">
                <a:effectLst/>
                <a:latin typeface="Calibri" panose="020F0502020204030204" pitchFamily="34" charset="0"/>
                <a:ea typeface="Calibri" panose="020F0502020204030204" pitchFamily="34" charset="0"/>
                <a:cs typeface="Arial" panose="020B0604020202020204" pitchFamily="34" charset="0"/>
              </a:rPr>
              <a:t>אז </a:t>
            </a:r>
            <a:r>
              <a:rPr lang="he-IL" sz="1800" dirty="0" err="1">
                <a:effectLst/>
                <a:latin typeface="Calibri" panose="020F0502020204030204" pitchFamily="34" charset="0"/>
                <a:ea typeface="Calibri" panose="020F0502020204030204" pitchFamily="34" charset="0"/>
                <a:cs typeface="Arial" panose="020B0604020202020204" pitchFamily="34" charset="0"/>
              </a:rPr>
              <a:t>בפרוייקט</a:t>
            </a:r>
            <a:r>
              <a:rPr lang="he-IL" sz="1800" dirty="0">
                <a:effectLst/>
                <a:latin typeface="Calibri" panose="020F0502020204030204" pitchFamily="34" charset="0"/>
                <a:ea typeface="Calibri" panose="020F0502020204030204" pitchFamily="34" charset="0"/>
                <a:cs typeface="Arial" panose="020B0604020202020204" pitchFamily="34" charset="0"/>
              </a:rPr>
              <a:t> למדנו , שלמרות ההתקדמות בשנים האחרונות והשיפור ביכולת לבצע זיהוי אובייקטים </a:t>
            </a:r>
          </a:p>
          <a:p>
            <a:pPr marL="0" marR="0" algn="just" rtl="1">
              <a:lnSpc>
                <a:spcPct val="150000"/>
              </a:lnSpc>
              <a:spcBef>
                <a:spcPts val="0"/>
              </a:spcBef>
              <a:spcAft>
                <a:spcPts val="0"/>
              </a:spcAft>
            </a:pPr>
            <a:r>
              <a:rPr lang="he-IL" sz="1800" dirty="0">
                <a:effectLst/>
                <a:latin typeface="Calibri" panose="020F0502020204030204" pitchFamily="34" charset="0"/>
                <a:ea typeface="Calibri" panose="020F0502020204030204" pitchFamily="34" charset="0"/>
                <a:cs typeface="Arial" panose="020B0604020202020204" pitchFamily="34" charset="0"/>
              </a:rPr>
              <a:t>, ישנו פער בין זיהוי אובייקטים בגודל קטן לעומת זיהוי אובייקטים בגודל בינוני/גדול .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just" rtl="1">
              <a:lnSpc>
                <a:spcPct val="150000"/>
              </a:lnSpc>
              <a:spcBef>
                <a:spcPts val="0"/>
              </a:spcBef>
              <a:spcAft>
                <a:spcPts val="0"/>
              </a:spcAft>
            </a:pPr>
            <a:r>
              <a:rPr lang="he-IL" sz="1800" dirty="0">
                <a:effectLst/>
                <a:latin typeface="Calibri" panose="020F0502020204030204" pitchFamily="34" charset="0"/>
                <a:ea typeface="Calibri" panose="020F0502020204030204" pitchFamily="34" charset="0"/>
                <a:cs typeface="Arial" panose="020B0604020202020204" pitchFamily="34" charset="0"/>
              </a:rPr>
              <a:t>בפרט, כשבחנו תוצאות על סט הנתונים של </a:t>
            </a:r>
            <a:r>
              <a:rPr lang="en-US" sz="1800" dirty="0">
                <a:effectLst/>
                <a:latin typeface="Calibri" panose="020F0502020204030204" pitchFamily="34" charset="0"/>
                <a:ea typeface="Calibri" panose="020F0502020204030204" pitchFamily="34" charset="0"/>
                <a:cs typeface="Arial" panose="020B0604020202020204" pitchFamily="34" charset="0"/>
              </a:rPr>
              <a:t>COCO</a:t>
            </a:r>
            <a:r>
              <a:rPr lang="he-IL" sz="1800" dirty="0">
                <a:effectLst/>
                <a:latin typeface="Calibri" panose="020F0502020204030204" pitchFamily="34" charset="0"/>
                <a:ea typeface="Calibri" panose="020F0502020204030204" pitchFamily="34" charset="0"/>
                <a:cs typeface="Arial" panose="020B0604020202020204" pitchFamily="34" charset="0"/>
              </a:rPr>
              <a:t> התגלו פערים משמעותיים .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just" rtl="1">
              <a:lnSpc>
                <a:spcPct val="150000"/>
              </a:lnSpc>
              <a:spcBef>
                <a:spcPts val="0"/>
              </a:spcBef>
              <a:spcAft>
                <a:spcPts val="0"/>
              </a:spcAft>
            </a:pPr>
            <a:r>
              <a:rPr lang="he-IL" sz="1800" dirty="0">
                <a:effectLst/>
                <a:latin typeface="Calibri" panose="020F0502020204030204" pitchFamily="34" charset="0"/>
                <a:ea typeface="Calibri" panose="020F0502020204030204" pitchFamily="34" charset="0"/>
                <a:cs typeface="Arial" panose="020B0604020202020204" pitchFamily="34" charset="0"/>
              </a:rPr>
              <a:t>הפתרון לדעתנו יהיה שהקהילה החוקרת תשקיע בלייצר מספר סטי נתונים חדשים ,שיהיה בהם חלוקה מאוזנת יותר של אובייקטים לזיהוי בגדלים שונים מקטן ועד גדול .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just" rtl="1">
              <a:lnSpc>
                <a:spcPct val="150000"/>
              </a:lnSpc>
              <a:spcBef>
                <a:spcPts val="0"/>
              </a:spcBef>
              <a:spcAft>
                <a:spcPts val="0"/>
              </a:spcAft>
            </a:pPr>
            <a:r>
              <a:rPr lang="he-IL" sz="1800" dirty="0">
                <a:effectLst/>
                <a:latin typeface="Calibri" panose="020F05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just" rtl="1">
              <a:lnSpc>
                <a:spcPct val="150000"/>
              </a:lnSpc>
              <a:spcBef>
                <a:spcPts val="0"/>
              </a:spcBef>
              <a:spcAft>
                <a:spcPts val="0"/>
              </a:spcAft>
            </a:pPr>
            <a:r>
              <a:rPr lang="he-IL" sz="1800" dirty="0">
                <a:effectLst/>
                <a:latin typeface="Calibri" panose="020F0502020204030204" pitchFamily="34" charset="0"/>
                <a:ea typeface="Calibri" panose="020F0502020204030204" pitchFamily="34" charset="0"/>
                <a:cs typeface="Arial" panose="020B0604020202020204" pitchFamily="34" charset="0"/>
              </a:rPr>
              <a:t>דיוק מול מהירות –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just" rtl="1">
              <a:lnSpc>
                <a:spcPct val="150000"/>
              </a:lnSpc>
              <a:spcBef>
                <a:spcPts val="0"/>
              </a:spcBef>
              <a:spcAft>
                <a:spcPts val="0"/>
              </a:spcAft>
            </a:pPr>
            <a:r>
              <a:rPr lang="he-IL" sz="1800" dirty="0">
                <a:effectLst/>
                <a:latin typeface="Calibri" panose="020F0502020204030204" pitchFamily="34" charset="0"/>
                <a:ea typeface="Calibri" panose="020F0502020204030204" pitchFamily="34" charset="0"/>
                <a:cs typeface="Arial" panose="020B0604020202020204" pitchFamily="34" charset="0"/>
              </a:rPr>
              <a:t>קיימים כיום לא מעט מודלים לביצוע זיהוי אובייקטים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just" rtl="1">
              <a:lnSpc>
                <a:spcPct val="150000"/>
              </a:lnSpc>
              <a:spcBef>
                <a:spcPts val="0"/>
              </a:spcBef>
              <a:spcAft>
                <a:spcPts val="0"/>
              </a:spcAft>
            </a:pPr>
            <a:r>
              <a:rPr lang="he-IL" sz="1800" dirty="0">
                <a:effectLst/>
                <a:latin typeface="Calibri" panose="020F0502020204030204" pitchFamily="34" charset="0"/>
                <a:ea typeface="Calibri" panose="020F0502020204030204" pitchFamily="34" charset="0"/>
                <a:cs typeface="Arial" panose="020B0604020202020204" pitchFamily="34" charset="0"/>
              </a:rPr>
              <a:t>המודל שאנו בחנו , </a:t>
            </a:r>
            <a:r>
              <a:rPr lang="en-US" sz="1800" dirty="0">
                <a:effectLst/>
                <a:latin typeface="Calibri" panose="020F0502020204030204" pitchFamily="34" charset="0"/>
                <a:ea typeface="Calibri" panose="020F0502020204030204" pitchFamily="34" charset="0"/>
                <a:cs typeface="Arial" panose="020B0604020202020204" pitchFamily="34" charset="0"/>
              </a:rPr>
              <a:t>yolov5</a:t>
            </a:r>
            <a:r>
              <a:rPr lang="he-IL" sz="1800" dirty="0">
                <a:effectLst/>
                <a:latin typeface="Calibri" panose="020F0502020204030204" pitchFamily="34" charset="0"/>
                <a:ea typeface="Calibri" panose="020F0502020204030204" pitchFamily="34" charset="0"/>
                <a:cs typeface="Arial" panose="020B0604020202020204" pitchFamily="34" charset="0"/>
              </a:rPr>
              <a:t> הינו מודל </a:t>
            </a:r>
            <a:r>
              <a:rPr lang="en-US" sz="1800" dirty="0">
                <a:effectLst/>
                <a:latin typeface="Calibri" panose="020F0502020204030204" pitchFamily="34" charset="0"/>
                <a:ea typeface="Calibri" panose="020F0502020204030204" pitchFamily="34" charset="0"/>
                <a:cs typeface="Arial" panose="020B0604020202020204" pitchFamily="34" charset="0"/>
              </a:rPr>
              <a:t>end to end</a:t>
            </a:r>
            <a:r>
              <a:rPr lang="he-IL" sz="1800" dirty="0">
                <a:effectLst/>
                <a:latin typeface="Calibri" panose="020F0502020204030204" pitchFamily="34" charset="0"/>
                <a:ea typeface="Calibri" panose="020F0502020204030204" pitchFamily="34" charset="0"/>
                <a:cs typeface="Arial" panose="020B0604020202020204" pitchFamily="34" charset="0"/>
              </a:rPr>
              <a:t> , </a:t>
            </a:r>
            <a:r>
              <a:rPr lang="he-IL" sz="1800" dirty="0" err="1">
                <a:effectLst/>
                <a:latin typeface="Calibri" panose="020F0502020204030204" pitchFamily="34" charset="0"/>
                <a:ea typeface="Calibri" panose="020F0502020204030204" pitchFamily="34" charset="0"/>
                <a:cs typeface="Arial" panose="020B0604020202020204" pitchFamily="34" charset="0"/>
              </a:rPr>
              <a:t>שמגנרט</a:t>
            </a:r>
            <a:r>
              <a:rPr lang="he-IL" sz="1800" dirty="0">
                <a:effectLst/>
                <a:latin typeface="Calibri" panose="020F0502020204030204" pitchFamily="34" charset="0"/>
                <a:ea typeface="Calibri" panose="020F0502020204030204" pitchFamily="34" charset="0"/>
                <a:cs typeface="Arial" panose="020B0604020202020204" pitchFamily="34" charset="0"/>
              </a:rPr>
              <a:t> עבור כל חלק מהתמונה </a:t>
            </a:r>
            <a:r>
              <a:rPr lang="en-US" sz="1800" dirty="0">
                <a:effectLst/>
                <a:latin typeface="Calibri" panose="020F0502020204030204" pitchFamily="34" charset="0"/>
                <a:ea typeface="Calibri" panose="020F0502020204030204" pitchFamily="34" charset="0"/>
                <a:cs typeface="Arial" panose="020B0604020202020204" pitchFamily="34" charset="0"/>
              </a:rPr>
              <a:t>anchor boxes</a:t>
            </a:r>
            <a:r>
              <a:rPr lang="he-IL" sz="1800" dirty="0">
                <a:effectLst/>
                <a:latin typeface="Calibri" panose="020F0502020204030204" pitchFamily="34" charset="0"/>
                <a:ea typeface="Calibri" panose="020F0502020204030204" pitchFamily="34" charset="0"/>
                <a:cs typeface="Arial" panose="020B0604020202020204" pitchFamily="34" charset="0"/>
              </a:rPr>
              <a:t> במקום להציע אותן דרך הכנסת מאפייני מפתח לרשתות </a:t>
            </a:r>
            <a:r>
              <a:rPr lang="he-IL" sz="1800" dirty="0" err="1">
                <a:effectLst/>
                <a:latin typeface="Calibri" panose="020F0502020204030204" pitchFamily="34" charset="0"/>
                <a:ea typeface="Calibri" panose="020F0502020204030204" pitchFamily="34" charset="0"/>
                <a:cs typeface="Arial" panose="020B0604020202020204" pitchFamily="34" charset="0"/>
              </a:rPr>
              <a:t>קונבולוציה</a:t>
            </a:r>
            <a:r>
              <a:rPr lang="he-IL" sz="1800" dirty="0">
                <a:effectLst/>
                <a:latin typeface="Calibri" panose="020F0502020204030204" pitchFamily="34" charset="0"/>
                <a:ea typeface="Calibri" panose="020F0502020204030204" pitchFamily="34" charset="0"/>
                <a:cs typeface="Arial" panose="020B0604020202020204" pitchFamily="34" charset="0"/>
              </a:rPr>
              <a:t> . עקב כך מתקצר הזמן לביצוע זיהוי אובייקט לעומת משפחת מודלי </a:t>
            </a:r>
            <a:r>
              <a:rPr lang="en-US" sz="1800" dirty="0" err="1">
                <a:effectLst/>
                <a:latin typeface="Calibri" panose="020F0502020204030204" pitchFamily="34" charset="0"/>
                <a:ea typeface="Calibri" panose="020F0502020204030204" pitchFamily="34" charset="0"/>
                <a:cs typeface="Arial" panose="020B0604020202020204" pitchFamily="34" charset="0"/>
              </a:rPr>
              <a:t>rcnn</a:t>
            </a:r>
            <a:r>
              <a:rPr lang="he-IL" sz="1800" dirty="0">
                <a:effectLst/>
                <a:latin typeface="Calibri" panose="020F0502020204030204" pitchFamily="34" charset="0"/>
                <a:ea typeface="Calibri" panose="020F0502020204030204" pitchFamily="34" charset="0"/>
                <a:cs typeface="Arial" panose="020B0604020202020204" pitchFamily="34" charset="0"/>
              </a:rPr>
              <a:t> למשל . החיסרון הינו שאנו משלמים מחיר בדיוק נמוך יותר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just" rtl="1">
              <a:lnSpc>
                <a:spcPct val="150000"/>
              </a:lnSpc>
              <a:spcBef>
                <a:spcPts val="0"/>
              </a:spcBef>
              <a:spcAft>
                <a:spcPts val="0"/>
              </a:spcAft>
            </a:pPr>
            <a:r>
              <a:rPr lang="he-IL" sz="1800" dirty="0">
                <a:effectLst/>
                <a:latin typeface="Calibri" panose="020F0502020204030204" pitchFamily="34" charset="0"/>
                <a:ea typeface="Calibri" panose="020F0502020204030204" pitchFamily="34" charset="0"/>
                <a:cs typeface="Arial" panose="020B0604020202020204" pitchFamily="34" charset="0"/>
              </a:rPr>
              <a:t>המסקנה שלנו היא שיש </a:t>
            </a:r>
            <a:r>
              <a:rPr lang="en-US" sz="1800" dirty="0">
                <a:effectLst/>
                <a:latin typeface="Calibri" panose="020F0502020204030204" pitchFamily="34" charset="0"/>
                <a:ea typeface="Calibri" panose="020F0502020204030204" pitchFamily="34" charset="0"/>
                <a:cs typeface="Arial" panose="020B0604020202020204" pitchFamily="34" charset="0"/>
              </a:rPr>
              <a:t>trade off</a:t>
            </a:r>
            <a:r>
              <a:rPr lang="he-IL" sz="1800" dirty="0">
                <a:effectLst/>
                <a:latin typeface="Calibri" panose="020F0502020204030204" pitchFamily="34" charset="0"/>
                <a:ea typeface="Calibri" panose="020F0502020204030204" pitchFamily="34" charset="0"/>
                <a:cs typeface="Arial" panose="020B0604020202020204" pitchFamily="34" charset="0"/>
              </a:rPr>
              <a:t> ועל הלקוח להחליט כיצד לבצע את החלוקה המתאימה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just" rtl="1">
              <a:lnSpc>
                <a:spcPct val="150000"/>
              </a:lnSpc>
              <a:spcBef>
                <a:spcPts val="0"/>
              </a:spcBef>
              <a:spcAft>
                <a:spcPts val="0"/>
              </a:spcAft>
            </a:pPr>
            <a:r>
              <a:rPr lang="he-IL" sz="1800" dirty="0">
                <a:effectLst/>
                <a:latin typeface="Calibri" panose="020F0502020204030204" pitchFamily="34" charset="0"/>
                <a:ea typeface="Calibri" panose="020F0502020204030204" pitchFamily="34" charset="0"/>
                <a:cs typeface="Arial" panose="020B0604020202020204" pitchFamily="34" charset="0"/>
              </a:rPr>
              <a:t>אם ניקח מערכת לזיהוי פנים בכניסה למקום עבודה , נרצה דיוק מירבי על מנת להציל חיי אדם , לעומת פרויקט כמו שלנו נוכל לבצע הנחה ביכולות הדיוק , על מנת שנעקוב בצורה מהירה יותר אחרי כדור הטניס .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just" rtl="1">
              <a:lnSpc>
                <a:spcPct val="150000"/>
              </a:lnSpc>
              <a:spcBef>
                <a:spcPts val="0"/>
              </a:spcBef>
              <a:spcAft>
                <a:spcPts val="0"/>
              </a:spcAft>
            </a:pPr>
            <a:r>
              <a:rPr lang="he-IL" sz="1800" dirty="0">
                <a:effectLst/>
                <a:latin typeface="Calibri" panose="020F05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just" rtl="1">
              <a:lnSpc>
                <a:spcPct val="150000"/>
              </a:lnSpc>
              <a:spcBef>
                <a:spcPts val="0"/>
              </a:spcBef>
              <a:spcAft>
                <a:spcPts val="0"/>
              </a:spcAft>
            </a:pPr>
            <a:r>
              <a:rPr lang="he-IL" sz="1800" dirty="0">
                <a:effectLst/>
                <a:latin typeface="Calibri" panose="020F0502020204030204" pitchFamily="34" charset="0"/>
                <a:ea typeface="Calibri" panose="020F0502020204030204" pitchFamily="34" charset="0"/>
                <a:cs typeface="Arial" panose="020B0604020202020204" pitchFamily="34" charset="0"/>
              </a:rPr>
              <a:t>סט הנתונים –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just" rtl="1">
              <a:lnSpc>
                <a:spcPct val="150000"/>
              </a:lnSpc>
              <a:spcBef>
                <a:spcPts val="0"/>
              </a:spcBef>
              <a:spcAft>
                <a:spcPts val="0"/>
              </a:spcAft>
            </a:pPr>
            <a:r>
              <a:rPr lang="he-IL" sz="1800" dirty="0">
                <a:effectLst/>
                <a:latin typeface="Calibri" panose="020F0502020204030204" pitchFamily="34" charset="0"/>
                <a:ea typeface="Calibri" panose="020F0502020204030204" pitchFamily="34" charset="0"/>
                <a:cs typeface="Arial" panose="020B0604020202020204" pitchFamily="34" charset="0"/>
              </a:rPr>
              <a:t>במהלך השלב הראשוני של הפרויקט סט הנתונים שלנו היה מצומצם , </a:t>
            </a:r>
          </a:p>
          <a:p>
            <a:pPr marL="0" marR="0" algn="just" rtl="1">
              <a:lnSpc>
                <a:spcPct val="150000"/>
              </a:lnSpc>
              <a:spcBef>
                <a:spcPts val="0"/>
              </a:spcBef>
              <a:spcAft>
                <a:spcPts val="0"/>
              </a:spcAft>
            </a:pPr>
            <a:r>
              <a:rPr lang="he-IL" sz="1800" dirty="0">
                <a:effectLst/>
                <a:latin typeface="Calibri" panose="020F0502020204030204" pitchFamily="34" charset="0"/>
                <a:ea typeface="Calibri" panose="020F0502020204030204" pitchFamily="34" charset="0"/>
                <a:cs typeface="Arial" panose="020B0604020202020204" pitchFamily="34" charset="0"/>
              </a:rPr>
              <a:t>כתוצאה מכך המודל שאומן ביצע התאמת יתר לתמונות שראה ויכולת ההכללה שלו כשהוא נבחן על סרטונים שהוא לא ראה היו לא מספקות ,</a:t>
            </a:r>
          </a:p>
          <a:p>
            <a:pPr marL="0" marR="0" algn="just" rtl="1">
              <a:lnSpc>
                <a:spcPct val="150000"/>
              </a:lnSpc>
              <a:spcBef>
                <a:spcPts val="0"/>
              </a:spcBef>
              <a:spcAft>
                <a:spcPts val="0"/>
              </a:spcAft>
            </a:pPr>
            <a:r>
              <a:rPr lang="he-IL" sz="1800" dirty="0">
                <a:effectLst/>
                <a:latin typeface="Calibri" panose="020F0502020204030204" pitchFamily="34" charset="0"/>
                <a:ea typeface="Calibri" panose="020F0502020204030204" pitchFamily="34" charset="0"/>
                <a:cs typeface="Arial" panose="020B0604020202020204" pitchFamily="34" charset="0"/>
              </a:rPr>
              <a:t> המון פעמים הוא ביצע </a:t>
            </a:r>
            <a:r>
              <a:rPr lang="en-US" sz="1800" dirty="0">
                <a:effectLst/>
                <a:latin typeface="Calibri" panose="020F0502020204030204" pitchFamily="34" charset="0"/>
                <a:ea typeface="Calibri" panose="020F0502020204030204" pitchFamily="34" charset="0"/>
                <a:cs typeface="Arial" panose="020B0604020202020204" pitchFamily="34" charset="0"/>
              </a:rPr>
              <a:t>FN</a:t>
            </a:r>
            <a:r>
              <a:rPr lang="he-IL" sz="1800" dirty="0">
                <a:effectLst/>
                <a:latin typeface="Calibri" panose="020F0502020204030204" pitchFamily="34" charset="0"/>
                <a:ea typeface="Calibri" panose="020F0502020204030204" pitchFamily="34" charset="0"/>
                <a:cs typeface="Arial" panose="020B0604020202020204" pitchFamily="34" charset="0"/>
              </a:rPr>
              <a:t> , כלומר שהיה כדור טניס בפריים אך הוא לא זיהה אותו .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just" rtl="1">
              <a:lnSpc>
                <a:spcPct val="150000"/>
              </a:lnSpc>
              <a:spcBef>
                <a:spcPts val="0"/>
              </a:spcBef>
              <a:spcAft>
                <a:spcPts val="0"/>
              </a:spcAft>
            </a:pPr>
            <a:r>
              <a:rPr lang="he-IL" sz="1800" dirty="0">
                <a:effectLst/>
                <a:latin typeface="Calibri" panose="020F0502020204030204" pitchFamily="34" charset="0"/>
                <a:ea typeface="Calibri" panose="020F0502020204030204" pitchFamily="34" charset="0"/>
                <a:cs typeface="Arial" panose="020B0604020202020204" pitchFamily="34" charset="0"/>
              </a:rPr>
              <a:t>בהמשך הסט נתונים שלנו גדל , כתוצאה מכך לאחר האימון , הבחנו בתוצאות טובות מאוד , אחוזי ה</a:t>
            </a:r>
            <a:r>
              <a:rPr lang="en-US" sz="1800" dirty="0">
                <a:effectLst/>
                <a:latin typeface="Calibri" panose="020F0502020204030204" pitchFamily="34" charset="0"/>
                <a:ea typeface="Calibri" panose="020F0502020204030204" pitchFamily="34" charset="0"/>
                <a:cs typeface="Arial" panose="020B0604020202020204" pitchFamily="34" charset="0"/>
              </a:rPr>
              <a:t>confidence</a:t>
            </a:r>
            <a:r>
              <a:rPr lang="he-IL" sz="1800" dirty="0">
                <a:effectLst/>
                <a:latin typeface="Calibri" panose="020F0502020204030204" pitchFamily="34" charset="0"/>
                <a:ea typeface="Calibri" panose="020F0502020204030204" pitchFamily="34" charset="0"/>
                <a:cs typeface="Arial" panose="020B0604020202020204" pitchFamily="34" charset="0"/>
              </a:rPr>
              <a:t> עלו ומדד ה</a:t>
            </a:r>
            <a:r>
              <a:rPr lang="en-US" sz="1800" dirty="0" err="1">
                <a:effectLst/>
                <a:latin typeface="Calibri" panose="020F0502020204030204" pitchFamily="34" charset="0"/>
                <a:ea typeface="Calibri" panose="020F0502020204030204" pitchFamily="34" charset="0"/>
                <a:cs typeface="Arial" panose="020B0604020202020204" pitchFamily="34" charset="0"/>
              </a:rPr>
              <a:t>mAP</a:t>
            </a:r>
            <a:r>
              <a:rPr lang="he-IL" sz="1800" dirty="0">
                <a:effectLst/>
                <a:latin typeface="Calibri" panose="020F0502020204030204" pitchFamily="34" charset="0"/>
                <a:ea typeface="Calibri" panose="020F0502020204030204" pitchFamily="34" charset="0"/>
                <a:cs typeface="Arial" panose="020B0604020202020204" pitchFamily="34" charset="0"/>
              </a:rPr>
              <a:t> הגיע לרמה מאוד גבוהה של מעל </a:t>
            </a:r>
            <a:r>
              <a:rPr lang="en-US" sz="1800" dirty="0">
                <a:effectLst/>
                <a:latin typeface="Calibri" panose="020F0502020204030204" pitchFamily="34" charset="0"/>
                <a:ea typeface="Calibri" panose="020F0502020204030204" pitchFamily="34" charset="0"/>
                <a:cs typeface="Arial" panose="020B0604020202020204" pitchFamily="34" charset="0"/>
              </a:rPr>
              <a:t>90%</a:t>
            </a:r>
            <a:r>
              <a:rPr lang="he-IL" sz="1800" dirty="0">
                <a:effectLst/>
                <a:latin typeface="Calibri" panose="020F0502020204030204" pitchFamily="34" charset="0"/>
                <a:ea typeface="Calibri" panose="020F0502020204030204" pitchFamily="34" charset="0"/>
                <a:cs typeface="Arial" panose="020B0604020202020204" pitchFamily="34" charset="0"/>
              </a:rPr>
              <a:t> .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just" rtl="1">
              <a:lnSpc>
                <a:spcPct val="150000"/>
              </a:lnSpc>
              <a:spcBef>
                <a:spcPts val="0"/>
              </a:spcBef>
              <a:spcAft>
                <a:spcPts val="0"/>
              </a:spcAft>
            </a:pPr>
            <a:r>
              <a:rPr lang="he-IL" sz="1800" dirty="0">
                <a:effectLst/>
                <a:latin typeface="Calibri" panose="020F0502020204030204" pitchFamily="34" charset="0"/>
                <a:ea typeface="Calibri" panose="020F0502020204030204" pitchFamily="34" charset="0"/>
                <a:cs typeface="Arial" panose="020B0604020202020204" pitchFamily="34" charset="0"/>
              </a:rPr>
              <a:t>המסקנה היא החשיבות של בחירת סט הנתונים שתואם למשימה שנבחרה , ולדאוג שהוא יהיה עשיר בנתונים ממגוון מצבים וסיטואציות . סט נתונים שכזה יגרום להפחתת התאמת היתר ולשיפור ביכולת ההכללה .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he-IL" dirty="0"/>
          </a:p>
        </p:txBody>
      </p:sp>
      <p:sp>
        <p:nvSpPr>
          <p:cNvPr id="4" name="Slide Number Placeholder 3"/>
          <p:cNvSpPr>
            <a:spLocks noGrp="1"/>
          </p:cNvSpPr>
          <p:nvPr>
            <p:ph type="sldNum" sz="quarter" idx="5"/>
          </p:nvPr>
        </p:nvSpPr>
        <p:spPr/>
        <p:txBody>
          <a:bodyPr/>
          <a:lstStyle/>
          <a:p>
            <a:fld id="{C8C92D0D-AF30-4211-86C4-A3B87597F349}" type="slidenum">
              <a:rPr lang="he-IL" smtClean="0"/>
              <a:pPr/>
              <a:t>61</a:t>
            </a:fld>
            <a:endParaRPr lang="he-IL"/>
          </a:p>
        </p:txBody>
      </p:sp>
    </p:spTree>
    <p:extLst>
      <p:ext uri="{BB962C8B-B14F-4D97-AF65-F5344CB8AC3E}">
        <p14:creationId xmlns:p14="http://schemas.microsoft.com/office/powerpoint/2010/main" val="18711598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C8C92D0D-AF30-4211-86C4-A3B87597F349}" type="slidenum">
              <a:rPr lang="he-IL" smtClean="0"/>
              <a:pPr/>
              <a:t>63</a:t>
            </a:fld>
            <a:endParaRPr lang="he-IL"/>
          </a:p>
        </p:txBody>
      </p:sp>
    </p:spTree>
    <p:extLst>
      <p:ext uri="{BB962C8B-B14F-4D97-AF65-F5344CB8AC3E}">
        <p14:creationId xmlns:p14="http://schemas.microsoft.com/office/powerpoint/2010/main" val="1308979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C92D0D-AF30-4211-86C4-A3B87597F349}" type="slidenum">
              <a:rPr lang="he-IL" smtClean="0"/>
              <a:pPr/>
              <a:t>9</a:t>
            </a:fld>
            <a:endParaRPr lang="he-IL"/>
          </a:p>
        </p:txBody>
      </p:sp>
    </p:spTree>
    <p:extLst>
      <p:ext uri="{BB962C8B-B14F-4D97-AF65-F5344CB8AC3E}">
        <p14:creationId xmlns:p14="http://schemas.microsoft.com/office/powerpoint/2010/main" val="4168695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C92D0D-AF30-4211-86C4-A3B87597F349}" type="slidenum">
              <a:rPr lang="he-IL" smtClean="0"/>
              <a:pPr/>
              <a:t>10</a:t>
            </a:fld>
            <a:endParaRPr lang="he-IL"/>
          </a:p>
        </p:txBody>
      </p:sp>
    </p:spTree>
    <p:extLst>
      <p:ext uri="{BB962C8B-B14F-4D97-AF65-F5344CB8AC3E}">
        <p14:creationId xmlns:p14="http://schemas.microsoft.com/office/powerpoint/2010/main" val="591012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C92D0D-AF30-4211-86C4-A3B87597F349}" type="slidenum">
              <a:rPr lang="he-IL" smtClean="0"/>
              <a:pPr/>
              <a:t>11</a:t>
            </a:fld>
            <a:endParaRPr lang="he-IL"/>
          </a:p>
        </p:txBody>
      </p:sp>
    </p:spTree>
    <p:extLst>
      <p:ext uri="{BB962C8B-B14F-4D97-AF65-F5344CB8AC3E}">
        <p14:creationId xmlns:p14="http://schemas.microsoft.com/office/powerpoint/2010/main" val="165500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C92D0D-AF30-4211-86C4-A3B87597F349}" type="slidenum">
              <a:rPr lang="he-IL" smtClean="0"/>
              <a:pPr/>
              <a:t>12</a:t>
            </a:fld>
            <a:endParaRPr lang="he-IL"/>
          </a:p>
        </p:txBody>
      </p:sp>
    </p:spTree>
    <p:extLst>
      <p:ext uri="{BB962C8B-B14F-4D97-AF65-F5344CB8AC3E}">
        <p14:creationId xmlns:p14="http://schemas.microsoft.com/office/powerpoint/2010/main" val="3935420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C92D0D-AF30-4211-86C4-A3B87597F349}" type="slidenum">
              <a:rPr lang="he-IL" smtClean="0"/>
              <a:pPr/>
              <a:t>13</a:t>
            </a:fld>
            <a:endParaRPr lang="he-IL"/>
          </a:p>
        </p:txBody>
      </p:sp>
    </p:spTree>
    <p:extLst>
      <p:ext uri="{BB962C8B-B14F-4D97-AF65-F5344CB8AC3E}">
        <p14:creationId xmlns:p14="http://schemas.microsoft.com/office/powerpoint/2010/main" val="2272659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C92D0D-AF30-4211-86C4-A3B87597F349}" type="slidenum">
              <a:rPr lang="he-IL" smtClean="0"/>
              <a:pPr/>
              <a:t>14</a:t>
            </a:fld>
            <a:endParaRPr lang="he-IL"/>
          </a:p>
        </p:txBody>
      </p:sp>
    </p:spTree>
    <p:extLst>
      <p:ext uri="{BB962C8B-B14F-4D97-AF65-F5344CB8AC3E}">
        <p14:creationId xmlns:p14="http://schemas.microsoft.com/office/powerpoint/2010/main" val="3344902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C92D0D-AF30-4211-86C4-A3B87597F349}" type="slidenum">
              <a:rPr lang="he-IL" smtClean="0"/>
              <a:pPr/>
              <a:t>15</a:t>
            </a:fld>
            <a:endParaRPr lang="he-IL"/>
          </a:p>
        </p:txBody>
      </p:sp>
    </p:spTree>
    <p:extLst>
      <p:ext uri="{BB962C8B-B14F-4D97-AF65-F5344CB8AC3E}">
        <p14:creationId xmlns:p14="http://schemas.microsoft.com/office/powerpoint/2010/main" val="36051761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8" name="SIPL Logo final">
            <a:hlinkClick r:id="" action="ppaction://media"/>
            <a:extLst>
              <a:ext uri="{FF2B5EF4-FFF2-40B4-BE49-F238E27FC236}">
                <a16:creationId xmlns:a16="http://schemas.microsoft.com/office/drawing/2014/main" id="{67413B2E-11F5-417C-BFBA-9F7A9F9F87AD}"/>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5407051" y="94800"/>
            <a:ext cx="1321875" cy="900000"/>
          </a:xfrm>
          <a:prstGeom prst="rect">
            <a:avLst/>
          </a:prstGeom>
        </p:spPr>
      </p:pic>
      <p:sp>
        <p:nvSpPr>
          <p:cNvPr id="2" name="Title 1"/>
          <p:cNvSpPr>
            <a:spLocks noGrp="1"/>
          </p:cNvSpPr>
          <p:nvPr>
            <p:ph type="ctrTitle"/>
          </p:nvPr>
        </p:nvSpPr>
        <p:spPr>
          <a:xfrm>
            <a:off x="914400" y="2130426"/>
            <a:ext cx="10363200" cy="1470025"/>
          </a:xfrm>
        </p:spPr>
        <p:txBody>
          <a:bodyPr/>
          <a:lstStyle/>
          <a:p>
            <a:r>
              <a:rPr lang="en-US" dirty="0"/>
              <a:t>Click to edit Master title style</a:t>
            </a:r>
            <a:endParaRPr lang="he-IL"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he-IL"/>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534400" y="6324601"/>
            <a:ext cx="2844800" cy="365125"/>
          </a:xfrm>
        </p:spPr>
        <p:txBody>
          <a:bodyPr/>
          <a:lstStyle/>
          <a:p>
            <a:r>
              <a:rPr lang="en-US" dirty="0"/>
              <a:t>#</a:t>
            </a:r>
          </a:p>
        </p:txBody>
      </p:sp>
      <p:sp>
        <p:nvSpPr>
          <p:cNvPr id="12" name="Title 1"/>
          <p:cNvSpPr txBox="1">
            <a:spLocks/>
          </p:cNvSpPr>
          <p:nvPr userDrawn="1"/>
        </p:nvSpPr>
        <p:spPr>
          <a:xfrm>
            <a:off x="5334000" y="685800"/>
            <a:ext cx="1447801" cy="431967"/>
          </a:xfrm>
          <a:prstGeom prst="rect">
            <a:avLst/>
          </a:prstGeom>
        </p:spPr>
        <p:txBody>
          <a:bodyPr vert="horz" lIns="91440" tIns="45720" rIns="91440" bIns="45720" rtlCol="1" anchor="t">
            <a:normAutofit fontScale="85000" lnSpcReduction="20000"/>
          </a:bodyPr>
          <a:lstStyle>
            <a:lvl1pPr algn="l" defTabSz="914400" rtl="1" eaLnBrk="1" latinLnBrk="0" hangingPunct="1">
              <a:lnSpc>
                <a:spcPct val="90000"/>
              </a:lnSpc>
              <a:spcBef>
                <a:spcPct val="0"/>
              </a:spcBef>
              <a:buNone/>
              <a:defRPr lang="he-IL" sz="1800" b="1" kern="1200" baseline="0" dirty="0" smtClean="0">
                <a:solidFill>
                  <a:srgbClr val="002147"/>
                </a:solidFill>
                <a:latin typeface="Tahoma" panose="020B0604030504040204" pitchFamily="34" charset="0"/>
                <a:ea typeface="Tahoma" panose="020B0604030504040204" pitchFamily="34" charset="0"/>
                <a:cs typeface="Tahoma" panose="020B0604030504040204" pitchFamily="34" charset="0"/>
              </a:defRPr>
            </a:lvl1pPr>
          </a:lstStyle>
          <a:p>
            <a:pPr algn="ctr"/>
            <a:r>
              <a:rPr lang="en-US" sz="1600" b="0" dirty="0">
                <a:solidFill>
                  <a:srgbClr val="AD13A9"/>
                </a:solidFill>
                <a:latin typeface="+mj-lt"/>
              </a:rPr>
              <a:t>Signal and Image Processing Lab.</a:t>
            </a:r>
          </a:p>
        </p:txBody>
      </p:sp>
      <p:pic>
        <p:nvPicPr>
          <p:cNvPr id="4" name="Picture 3" descr="A close up of a sign&#10;&#10;Description automatically generated">
            <a:extLst>
              <a:ext uri="{FF2B5EF4-FFF2-40B4-BE49-F238E27FC236}">
                <a16:creationId xmlns:a16="http://schemas.microsoft.com/office/drawing/2014/main" id="{65763275-E015-4557-9843-69DB6466792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506115" y="152400"/>
            <a:ext cx="1103571" cy="540000"/>
          </a:xfrm>
          <a:prstGeom prst="rect">
            <a:avLst/>
          </a:prstGeom>
        </p:spPr>
      </p:pic>
      <p:pic>
        <p:nvPicPr>
          <p:cNvPr id="17" name="Picture 16">
            <a:extLst>
              <a:ext uri="{FF2B5EF4-FFF2-40B4-BE49-F238E27FC236}">
                <a16:creationId xmlns:a16="http://schemas.microsoft.com/office/drawing/2014/main" id="{DB3DCBB1-FA70-49E1-8929-A86EE5971939}"/>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71354" y="152400"/>
            <a:ext cx="1876916" cy="540000"/>
          </a:xfrm>
          <a:prstGeom prst="rect">
            <a:avLst/>
          </a:prstGeom>
        </p:spPr>
      </p:pic>
      <p:pic>
        <p:nvPicPr>
          <p:cNvPr id="20" name="Picture 19" descr="A close up of a sign&#10;&#10;Description automatically generated">
            <a:extLst>
              <a:ext uri="{FF2B5EF4-FFF2-40B4-BE49-F238E27FC236}">
                <a16:creationId xmlns:a16="http://schemas.microsoft.com/office/drawing/2014/main" id="{F7E7639E-9572-4ACA-AECB-DE9B3A594AD7}"/>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369797" y="152400"/>
            <a:ext cx="1517403" cy="684000"/>
          </a:xfrm>
          <a:prstGeom prst="rect">
            <a:avLst/>
          </a:prstGeom>
        </p:spPr>
      </p:pic>
    </p:spTree>
    <p:extLst>
      <p:ext uri="{BB962C8B-B14F-4D97-AF65-F5344CB8AC3E}">
        <p14:creationId xmlns:p14="http://schemas.microsoft.com/office/powerpoint/2010/main" val="135090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333" fill="hold"/>
                                        <p:tgtEl>
                                          <p:spTgt spid="18"/>
                                        </p:tgtEl>
                                      </p:cBhvr>
                                    </p:cmd>
                                  </p:childTnLst>
                                </p:cTn>
                              </p:par>
                              <p:par>
                                <p:cTn id="7" presetID="10" presetClass="exit" presetSubtype="0" fill="hold" nodeType="withEffect">
                                  <p:stCondLst>
                                    <p:cond delay="6500"/>
                                  </p:stCondLst>
                                  <p:childTnLst>
                                    <p:animEffect transition="out" filter="fade">
                                      <p:cBhvr>
                                        <p:cTn id="8" dur="2000"/>
                                        <p:tgtEl>
                                          <p:spTgt spid="18"/>
                                        </p:tgtEl>
                                      </p:cBhvr>
                                    </p:animEffect>
                                    <p:set>
                                      <p:cBhvr>
                                        <p:cTn id="9" dur="1" fill="hold">
                                          <p:stCondLst>
                                            <p:cond delay="1999"/>
                                          </p:stCondLst>
                                        </p:cTn>
                                        <p:tgtEl>
                                          <p:spTgt spid="18"/>
                                        </p:tgtEl>
                                        <p:attrNameLst>
                                          <p:attrName>style.visibility</p:attrName>
                                        </p:attrNameLst>
                                      </p:cBhvr>
                                      <p:to>
                                        <p:strVal val="hidden"/>
                                      </p:to>
                                    </p:set>
                                    <p:cmd type="call" cmd="stop">
                                      <p:cBhvr>
                                        <p:cTn id="10" dur="1">
                                          <p:stCondLst>
                                            <p:cond delay="1999"/>
                                          </p:stCondLst>
                                        </p:cTn>
                                        <p:tgtEl>
                                          <p:spTgt spid="18"/>
                                        </p:tgtEl>
                                      </p:cBhvr>
                                    </p:cmd>
                                  </p:childTnLst>
                                </p:cTn>
                              </p:par>
                              <p:par>
                                <p:cTn id="11" presetID="10" presetClass="entr" presetSubtype="0" fill="hold" grpId="0" nodeType="withEffect">
                                  <p:stCondLst>
                                    <p:cond delay="6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2000"/>
                                        <p:tgtEl>
                                          <p:spTgt spid="12"/>
                                        </p:tgtEl>
                                      </p:cBhvr>
                                    </p:animEffect>
                                  </p:childTnLst>
                                </p:cTn>
                              </p:par>
                              <p:par>
                                <p:cTn id="14" presetID="10" presetClass="entr" presetSubtype="0" fill="hold" nodeType="withEffect">
                                  <p:stCondLst>
                                    <p:cond delay="65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18"/>
                </p:tgtEl>
              </p:cMediaNode>
            </p:video>
          </p:childTnLst>
        </p:cTn>
      </p:par>
    </p:tnLst>
    <p:bldLst>
      <p:bldP spid="1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rtl="0">
              <a:defRPr/>
            </a:lvl1pPr>
          </a:lstStyle>
          <a:p>
            <a:r>
              <a:rPr lang="en-US" dirty="0"/>
              <a:t>Click to edit Master title style</a:t>
            </a:r>
            <a:endParaRPr lang="he-IL" dirty="0"/>
          </a:p>
        </p:txBody>
      </p:sp>
      <p:sp>
        <p:nvSpPr>
          <p:cNvPr id="3" name="Content Placeholder 2"/>
          <p:cNvSpPr>
            <a:spLocks noGrp="1"/>
          </p:cNvSpPr>
          <p:nvPr>
            <p:ph idx="1"/>
          </p:nvPr>
        </p:nvSpPr>
        <p:spPr/>
        <p:txBody>
          <a:bodyPr/>
          <a:lstStyle>
            <a:lvl1pPr algn="l" rtl="0">
              <a:defRPr/>
            </a:lvl1pPr>
            <a:lvl2pPr algn="l" rtl="0">
              <a:defRPr/>
            </a:lvl2pPr>
            <a:lvl3pPr algn="l" rtl="0">
              <a:defRPr/>
            </a:lvl3pPr>
            <a:lvl4pPr algn="l" rtl="0">
              <a:defRPr/>
            </a:lvl4pPr>
            <a:lvl5pPr algn="l" rtl="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he-IL" dirty="0"/>
          </a:p>
        </p:txBody>
      </p:sp>
      <p:sp>
        <p:nvSpPr>
          <p:cNvPr id="7" name="Slide Number Placeholder 6"/>
          <p:cNvSpPr>
            <a:spLocks noGrp="1"/>
          </p:cNvSpPr>
          <p:nvPr>
            <p:ph type="sldNum" sz="quarter" idx="12"/>
          </p:nvPr>
        </p:nvSpPr>
        <p:spPr>
          <a:xfrm>
            <a:off x="8737600" y="6400799"/>
            <a:ext cx="2844800" cy="365125"/>
          </a:xfrm>
        </p:spPr>
        <p:txBody>
          <a:bodyPr/>
          <a:lstStyle>
            <a:lvl1pPr algn="r">
              <a:defRPr/>
            </a:lvl1pPr>
          </a:lstStyle>
          <a:p>
            <a:fld id="{B01D9778-10B4-40FB-B4E4-44FA89A86639}" type="slidenum">
              <a:rPr lang="en-US" smtClean="0"/>
              <a:pPr/>
              <a:t>‹#›</a:t>
            </a:fld>
            <a:endParaRPr lang="en-US"/>
          </a:p>
        </p:txBody>
      </p:sp>
      <p:pic>
        <p:nvPicPr>
          <p:cNvPr id="9" name="Picture 8" descr="A close up of a sign&#10;&#10;Description automatically generated">
            <a:extLst>
              <a:ext uri="{FF2B5EF4-FFF2-40B4-BE49-F238E27FC236}">
                <a16:creationId xmlns:a16="http://schemas.microsoft.com/office/drawing/2014/main" id="{94A9CF0C-7923-49E1-94E1-D5F56375E23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2400" y="92075"/>
            <a:ext cx="1103571" cy="540000"/>
          </a:xfrm>
          <a:prstGeom prst="rect">
            <a:avLst/>
          </a:prstGeom>
        </p:spPr>
      </p:pic>
    </p:spTree>
    <p:extLst>
      <p:ext uri="{BB962C8B-B14F-4D97-AF65-F5344CB8AC3E}">
        <p14:creationId xmlns:p14="http://schemas.microsoft.com/office/powerpoint/2010/main" val="25853523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1" anchor="ctr">
            <a:normAutofit/>
          </a:bodyPr>
          <a:lstStyle/>
          <a:p>
            <a:r>
              <a:rPr lang="en-US"/>
              <a:t>Click to edit Master title style</a:t>
            </a:r>
            <a:endParaRPr lang="he-IL"/>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2"/>
          </p:nvPr>
        </p:nvSpPr>
        <p:spPr>
          <a:xfrm>
            <a:off x="8737600" y="6356351"/>
            <a:ext cx="28448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2A982F35-29BF-4127-A4F3-CE8B20D358F7}" type="datetime1">
              <a:rPr lang="en-US" smtClean="0"/>
              <a:t>11/23/2020</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09600" y="6356351"/>
            <a:ext cx="28448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B01D9778-10B4-40FB-B4E4-44FA89A86639}" type="slidenum">
              <a:rPr lang="en-US" smtClean="0"/>
              <a:pPr/>
              <a:t>‹#›</a:t>
            </a:fld>
            <a:endParaRPr lang="en-US"/>
          </a:p>
        </p:txBody>
      </p:sp>
    </p:spTree>
    <p:extLst>
      <p:ext uri="{BB962C8B-B14F-4D97-AF65-F5344CB8AC3E}">
        <p14:creationId xmlns:p14="http://schemas.microsoft.com/office/powerpoint/2010/main" val="3324612268"/>
      </p:ext>
    </p:extLst>
  </p:cSld>
  <p:clrMap bg1="lt1" tx1="dk1" bg2="lt2" tx2="dk2" accent1="accent1" accent2="accent2" accent3="accent3" accent4="accent4" accent5="accent5" accent6="accent6" hlink="hlink" folHlink="folHlink"/>
  <p:sldLayoutIdLst>
    <p:sldLayoutId id="2147483709" r:id="rId1"/>
    <p:sldLayoutId id="2147483710" r:id="rId2"/>
  </p:sldLayoutIdLst>
  <p:hf hdr="0" ftr="0" dt="0"/>
  <p:txStyles>
    <p:titleStyle>
      <a:lvl1pPr algn="ctr" defTabSz="914400" rtl="1" eaLnBrk="1" latinLnBrk="0" hangingPunct="1">
        <a:spcBef>
          <a:spcPct val="0"/>
        </a:spcBef>
        <a:buNone/>
        <a:defRPr sz="4400" kern="1200">
          <a:solidFill>
            <a:schemeClr val="tx1"/>
          </a:solidFill>
          <a:latin typeface="+mj-lt"/>
          <a:ea typeface="+mj-ea"/>
          <a:cs typeface="+mj-cs"/>
        </a:defRPr>
      </a:lvl1pPr>
    </p:titleStyle>
    <p:bodyStyle>
      <a:lvl1pPr marL="342900" indent="-342900" algn="r" defTabSz="914400" rtl="1"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ou.stanford.edu/"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hyperlink" Target="https://giou.stanford.edu/"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hyperlink" Target="https://giou.stanford.edu/"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hyperlink" Target="https://www.slideshare.net/Brodmann17/introduction-to-object-detection"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hyperlink" Target="https://scikit-learn.org/stable/auto_examples/model_selection/plot_precision_recall.html#sphx-glr-auto-examples-model-selection-plot-precision-recall-py"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hyperlink" Target="https://www.slideshare.net/Brodmann17/introduction-to-object-detection"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giou.stanford.edu/"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cs231n.stanford.edu/slides/2016/winter1516_lecture8.pdf"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comments" Target="../comments/comment9.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comments" Target="../comments/comment10.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comments" Target="../comments/comment11.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comments" Target="../comments/comment1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comments" Target="../comments/comment13.xml"/><Relationship Id="rId5" Type="http://schemas.openxmlformats.org/officeDocument/2006/relationships/image" Target="../media/image40.png"/><Relationship Id="rId4" Type="http://schemas.openxmlformats.org/officeDocument/2006/relationships/notesSlide" Target="../notesSlides/notesSlide2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cs231n.stanford.edu/slides/2016/winter1516_lecture8.pdf"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cs231n.stanford.edu/slides/2016/winter1516_lecture8.pdf"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cs231n.stanford.edu/slides/2016/winter1516_lecture8.pdf"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iou.stanford.edu/"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hyperlink" Target="https://giou.stanford.edu/"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685801"/>
            <a:ext cx="7543800" cy="2365375"/>
          </a:xfrm>
        </p:spPr>
        <p:txBody>
          <a:bodyPr>
            <a:normAutofit/>
          </a:bodyPr>
          <a:lstStyle/>
          <a:p>
            <a:pPr rtl="0"/>
            <a:r>
              <a:rPr lang="en-US" sz="2400" dirty="0">
                <a:solidFill>
                  <a:srgbClr val="002060"/>
                </a:solidFill>
              </a:rPr>
              <a:t>Final Presentation</a:t>
            </a:r>
            <a:br>
              <a:rPr lang="en-US" sz="2400" dirty="0">
                <a:solidFill>
                  <a:srgbClr val="002060"/>
                </a:solidFill>
              </a:rPr>
            </a:br>
            <a:br>
              <a:rPr lang="en-US" sz="2000" dirty="0">
                <a:solidFill>
                  <a:srgbClr val="002060"/>
                </a:solidFill>
              </a:rPr>
            </a:br>
            <a:r>
              <a:rPr lang="en-US" dirty="0">
                <a:solidFill>
                  <a:srgbClr val="002060"/>
                </a:solidFill>
              </a:rPr>
              <a:t>Acers – tennis ball tracking</a:t>
            </a:r>
          </a:p>
        </p:txBody>
      </p:sp>
      <p:sp>
        <p:nvSpPr>
          <p:cNvPr id="3" name="Subtitle 2"/>
          <p:cNvSpPr>
            <a:spLocks noGrp="1"/>
          </p:cNvSpPr>
          <p:nvPr>
            <p:ph type="subTitle" idx="1"/>
          </p:nvPr>
        </p:nvSpPr>
        <p:spPr>
          <a:xfrm>
            <a:off x="1905000" y="3124200"/>
            <a:ext cx="7385228" cy="3505200"/>
          </a:xfrm>
        </p:spPr>
        <p:txBody>
          <a:bodyPr>
            <a:noAutofit/>
          </a:bodyPr>
          <a:lstStyle/>
          <a:p>
            <a:pPr algn="l" rtl="0"/>
            <a:r>
              <a:rPr lang="en-US" sz="2400" b="1" dirty="0">
                <a:solidFill>
                  <a:srgbClr val="002060"/>
                </a:solidFill>
              </a:rPr>
              <a:t>Students:</a:t>
            </a:r>
            <a:r>
              <a:rPr lang="en-US" sz="2400" dirty="0">
                <a:solidFill>
                  <a:srgbClr val="002060"/>
                </a:solidFill>
              </a:rPr>
              <a:t> Eldad Ohayon, Alexander Balabanov</a:t>
            </a:r>
          </a:p>
          <a:p>
            <a:pPr algn="l" rtl="0"/>
            <a:r>
              <a:rPr lang="en-US" sz="2400" b="1" dirty="0">
                <a:solidFill>
                  <a:srgbClr val="002060"/>
                </a:solidFill>
              </a:rPr>
              <a:t>Supervisor: Eran Shahar</a:t>
            </a:r>
            <a:endParaRPr lang="en-US" sz="2400" dirty="0">
              <a:solidFill>
                <a:srgbClr val="002060"/>
              </a:solidFill>
            </a:endParaRPr>
          </a:p>
          <a:p>
            <a:pPr algn="l" rtl="0"/>
            <a:endParaRPr lang="he-IL" sz="1800" dirty="0"/>
          </a:p>
          <a:p>
            <a:pPr algn="l" rtl="0"/>
            <a:r>
              <a:rPr lang="en-US" sz="2000" b="1" dirty="0">
                <a:solidFill>
                  <a:srgbClr val="002060"/>
                </a:solidFill>
                <a:cs typeface="+mj-cs"/>
              </a:rPr>
              <a:t>Semester:  </a:t>
            </a:r>
            <a:r>
              <a:rPr lang="en-US" sz="2000" dirty="0">
                <a:solidFill>
                  <a:srgbClr val="002060"/>
                </a:solidFill>
                <a:cs typeface="+mj-cs"/>
              </a:rPr>
              <a:t>Spring,  2020</a:t>
            </a:r>
          </a:p>
          <a:p>
            <a:pPr algn="l" rtl="0"/>
            <a:r>
              <a:rPr lang="en-US" sz="2000" b="1" dirty="0">
                <a:solidFill>
                  <a:srgbClr val="002060"/>
                </a:solidFill>
                <a:cs typeface="+mj-cs"/>
              </a:rPr>
              <a:t>Date:   </a:t>
            </a:r>
            <a:r>
              <a:rPr lang="en-US" sz="2000" dirty="0">
                <a:solidFill>
                  <a:srgbClr val="002060"/>
                </a:solidFill>
                <a:cs typeface="+mj-cs"/>
              </a:rPr>
              <a:t>11/23/20</a:t>
            </a:r>
            <a:endParaRPr lang="he-IL" sz="2000" dirty="0">
              <a:solidFill>
                <a:srgbClr val="002060"/>
              </a:solidFill>
              <a:cs typeface="+mj-cs"/>
            </a:endParaRPr>
          </a:p>
          <a:p>
            <a:pPr algn="l" rtl="0"/>
            <a:endParaRPr lang="en-US" sz="1200" dirty="0">
              <a:solidFill>
                <a:srgbClr val="002060"/>
              </a:solidFill>
            </a:endParaRPr>
          </a:p>
          <a:p>
            <a:pPr algn="l" rtl="0"/>
            <a:endParaRPr lang="en-US" sz="2400" dirty="0">
              <a:solidFill>
                <a:srgbClr val="002060"/>
              </a:solidFill>
            </a:endParaRPr>
          </a:p>
          <a:p>
            <a:pPr algn="l" rtl="0"/>
            <a:r>
              <a:rPr lang="en-US" sz="2400" b="1" dirty="0">
                <a:solidFill>
                  <a:srgbClr val="002060"/>
                </a:solidFill>
              </a:rPr>
              <a:t>In collaboration with: </a:t>
            </a:r>
            <a:r>
              <a:rPr lang="en-US" sz="2400" dirty="0">
                <a:solidFill>
                  <a:srgbClr val="002060"/>
                </a:solidFill>
              </a:rPr>
              <a:t>Baseline Vision </a:t>
            </a:r>
            <a:endParaRPr lang="en-US" sz="2400" dirty="0"/>
          </a:p>
          <a:p>
            <a:pPr algn="l" rtl="0"/>
            <a:endParaRPr lang="en-US" sz="2400" dirty="0"/>
          </a:p>
          <a:p>
            <a:pPr algn="l" rtl="0"/>
            <a:endParaRPr lang="he-IL" sz="2400" dirty="0"/>
          </a:p>
          <a:p>
            <a:pPr algn="l" rtl="0"/>
            <a:endParaRPr lang="en-US" sz="2400" dirty="0"/>
          </a:p>
          <a:p>
            <a:pPr algn="l" rtl="0"/>
            <a:endParaRPr lang="en-US" sz="2400" dirty="0"/>
          </a:p>
          <a:p>
            <a:pPr algn="l" rtl="0"/>
            <a:endParaRPr lang="en-US" sz="2400" dirty="0"/>
          </a:p>
          <a:p>
            <a:pPr algn="l" rtl="0"/>
            <a:endParaRPr lang="en-US" sz="2400" dirty="0"/>
          </a:p>
        </p:txBody>
      </p:sp>
      <p:pic>
        <p:nvPicPr>
          <p:cNvPr id="4" name="Picture 3">
            <a:extLst>
              <a:ext uri="{FF2B5EF4-FFF2-40B4-BE49-F238E27FC236}">
                <a16:creationId xmlns:a16="http://schemas.microsoft.com/office/drawing/2014/main" id="{6EA4ADAE-F479-4E0D-B8B8-C48121B64A89}"/>
              </a:ext>
            </a:extLst>
          </p:cNvPr>
          <p:cNvPicPr/>
          <p:nvPr/>
        </p:nvPicPr>
        <p:blipFill>
          <a:blip r:embed="rId3">
            <a:extLst>
              <a:ext uri="{28A0092B-C50C-407E-A947-70E740481C1C}">
                <a14:useLocalDpi xmlns:a14="http://schemas.microsoft.com/office/drawing/2010/main" val="0"/>
              </a:ext>
            </a:extLst>
          </a:blip>
          <a:stretch>
            <a:fillRect/>
          </a:stretch>
        </p:blipFill>
        <p:spPr>
          <a:xfrm>
            <a:off x="7162800" y="5257800"/>
            <a:ext cx="1056640" cy="973455"/>
          </a:xfrm>
          <a:prstGeom prst="rect">
            <a:avLst/>
          </a:prstGeom>
        </p:spPr>
      </p:pic>
    </p:spTree>
    <p:extLst>
      <p:ext uri="{BB962C8B-B14F-4D97-AF65-F5344CB8AC3E}">
        <p14:creationId xmlns:p14="http://schemas.microsoft.com/office/powerpoint/2010/main" val="2685076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Background</a:t>
            </a:r>
            <a:endParaRPr lang="he-IL" dirty="0">
              <a:solidFill>
                <a:srgbClr val="002060"/>
              </a:solidFill>
            </a:endParaRPr>
          </a:p>
        </p:txBody>
      </p:sp>
      <p:sp>
        <p:nvSpPr>
          <p:cNvPr id="3" name="Content Placeholder 2"/>
          <p:cNvSpPr>
            <a:spLocks noGrp="1"/>
          </p:cNvSpPr>
          <p:nvPr>
            <p:ph idx="1"/>
          </p:nvPr>
        </p:nvSpPr>
        <p:spPr/>
        <p:txBody>
          <a:bodyPr/>
          <a:lstStyle/>
          <a:p>
            <a:r>
              <a:rPr lang="en-US" dirty="0">
                <a:solidFill>
                  <a:srgbClr val="002060"/>
                </a:solidFill>
              </a:rPr>
              <a:t>Object tracking Neural networks</a:t>
            </a:r>
          </a:p>
          <a:p>
            <a:pPr lvl="1"/>
            <a:r>
              <a:rPr lang="en-US" dirty="0">
                <a:solidFill>
                  <a:srgbClr val="002060"/>
                </a:solidFill>
              </a:rPr>
              <a:t>Review</a:t>
            </a:r>
          </a:p>
          <a:p>
            <a:pPr lvl="1"/>
            <a:r>
              <a:rPr lang="en-US" dirty="0">
                <a:solidFill>
                  <a:srgbClr val="002060"/>
                </a:solidFill>
              </a:rPr>
              <a:t>Method</a:t>
            </a:r>
          </a:p>
          <a:p>
            <a:pPr lvl="1"/>
            <a:r>
              <a:rPr lang="en-US" dirty="0">
                <a:solidFill>
                  <a:srgbClr val="002060"/>
                </a:solidFill>
              </a:rPr>
              <a:t>Precision Recall map</a:t>
            </a:r>
          </a:p>
          <a:p>
            <a:pPr marL="457200" lvl="1" indent="0">
              <a:buNone/>
            </a:pPr>
            <a:r>
              <a:rPr lang="en-US" dirty="0">
                <a:solidFill>
                  <a:srgbClr val="002060"/>
                </a:solidFill>
              </a:rPr>
              <a:t>	Precision</a:t>
            </a:r>
          </a:p>
          <a:p>
            <a:pPr marL="457200" lvl="1" indent="0">
              <a:buNone/>
            </a:pPr>
            <a:r>
              <a:rPr lang="en-US" dirty="0">
                <a:solidFill>
                  <a:srgbClr val="002060"/>
                </a:solidFill>
              </a:rPr>
              <a:t>		Prediction</a:t>
            </a:r>
          </a:p>
          <a:p>
            <a:pPr marL="457200" lvl="1" indent="0">
              <a:buNone/>
            </a:pPr>
            <a:r>
              <a:rPr lang="en-US" dirty="0">
                <a:solidFill>
                  <a:srgbClr val="002060"/>
                </a:solidFill>
              </a:rPr>
              <a:t>	Recall</a:t>
            </a:r>
          </a:p>
          <a:p>
            <a:pPr marL="457200" lvl="1" indent="0">
              <a:buNone/>
            </a:pPr>
            <a:r>
              <a:rPr lang="en-US" dirty="0">
                <a:solidFill>
                  <a:srgbClr val="002060"/>
                </a:solidFill>
              </a:rPr>
              <a:t>	</a:t>
            </a:r>
            <a:r>
              <a:rPr lang="en-US" dirty="0" err="1">
                <a:solidFill>
                  <a:srgbClr val="002060"/>
                </a:solidFill>
              </a:rPr>
              <a:t>mAP</a:t>
            </a:r>
            <a:endParaRPr lang="en-US" dirty="0">
              <a:solidFill>
                <a:srgbClr val="002060"/>
              </a:solidFill>
            </a:endParaRPr>
          </a:p>
          <a:p>
            <a:pPr marL="457200" lvl="1" indent="0" algn="r">
              <a:buNone/>
            </a:pPr>
            <a:r>
              <a:rPr lang="en-US" sz="800" dirty="0">
                <a:hlinkClick r:id="rId3"/>
              </a:rPr>
              <a:t>https://giou.stanford.edu/</a:t>
            </a:r>
            <a:endParaRPr lang="he-IL" sz="1400"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10</a:t>
            </a:fld>
            <a:endParaRPr lang="en-US"/>
          </a:p>
        </p:txBody>
      </p:sp>
      <p:pic>
        <p:nvPicPr>
          <p:cNvPr id="10" name="Picture 9">
            <a:extLst>
              <a:ext uri="{FF2B5EF4-FFF2-40B4-BE49-F238E27FC236}">
                <a16:creationId xmlns:a16="http://schemas.microsoft.com/office/drawing/2014/main" id="{9B5F8FBD-F6A3-4CAD-A90F-9FFACBBD9F2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367410" y="2267006"/>
            <a:ext cx="4740377" cy="3192348"/>
          </a:xfrm>
          <a:prstGeom prst="rect">
            <a:avLst/>
          </a:prstGeom>
        </p:spPr>
      </p:pic>
    </p:spTree>
    <p:extLst>
      <p:ext uri="{BB962C8B-B14F-4D97-AF65-F5344CB8AC3E}">
        <p14:creationId xmlns:p14="http://schemas.microsoft.com/office/powerpoint/2010/main" val="1504986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Background</a:t>
            </a:r>
            <a:endParaRPr lang="he-IL" dirty="0">
              <a:solidFill>
                <a:srgbClr val="002060"/>
              </a:solidFill>
            </a:endParaRPr>
          </a:p>
        </p:txBody>
      </p:sp>
      <p:sp>
        <p:nvSpPr>
          <p:cNvPr id="3" name="Content Placeholder 2"/>
          <p:cNvSpPr>
            <a:spLocks noGrp="1"/>
          </p:cNvSpPr>
          <p:nvPr>
            <p:ph idx="1"/>
          </p:nvPr>
        </p:nvSpPr>
        <p:spPr/>
        <p:txBody>
          <a:bodyPr/>
          <a:lstStyle/>
          <a:p>
            <a:r>
              <a:rPr lang="en-US" dirty="0">
                <a:solidFill>
                  <a:srgbClr val="002060"/>
                </a:solidFill>
              </a:rPr>
              <a:t>Object tracking Neural networks</a:t>
            </a:r>
          </a:p>
          <a:p>
            <a:pPr lvl="1"/>
            <a:r>
              <a:rPr lang="en-US" dirty="0">
                <a:solidFill>
                  <a:srgbClr val="002060"/>
                </a:solidFill>
              </a:rPr>
              <a:t>Review</a:t>
            </a:r>
          </a:p>
          <a:p>
            <a:pPr lvl="1"/>
            <a:r>
              <a:rPr lang="en-US" dirty="0">
                <a:solidFill>
                  <a:srgbClr val="002060"/>
                </a:solidFill>
              </a:rPr>
              <a:t>Method</a:t>
            </a:r>
          </a:p>
          <a:p>
            <a:pPr lvl="1"/>
            <a:r>
              <a:rPr lang="en-US" dirty="0">
                <a:solidFill>
                  <a:srgbClr val="002060"/>
                </a:solidFill>
              </a:rPr>
              <a:t>Precision Recall map</a:t>
            </a:r>
          </a:p>
          <a:p>
            <a:pPr marL="457200" lvl="1" indent="0">
              <a:buNone/>
            </a:pPr>
            <a:r>
              <a:rPr lang="en-US" dirty="0">
                <a:solidFill>
                  <a:srgbClr val="002060"/>
                </a:solidFill>
              </a:rPr>
              <a:t>	Precision</a:t>
            </a:r>
          </a:p>
          <a:p>
            <a:pPr marL="457200" lvl="1" indent="0">
              <a:buNone/>
            </a:pPr>
            <a:r>
              <a:rPr lang="en-US" dirty="0">
                <a:solidFill>
                  <a:srgbClr val="002060"/>
                </a:solidFill>
              </a:rPr>
              <a:t>		Intersection</a:t>
            </a:r>
          </a:p>
          <a:p>
            <a:pPr marL="457200" lvl="1" indent="0">
              <a:buNone/>
            </a:pPr>
            <a:r>
              <a:rPr lang="en-US" dirty="0">
                <a:solidFill>
                  <a:srgbClr val="002060"/>
                </a:solidFill>
              </a:rPr>
              <a:t>	Recall</a:t>
            </a:r>
          </a:p>
          <a:p>
            <a:pPr marL="457200" lvl="1" indent="0">
              <a:buNone/>
            </a:pPr>
            <a:r>
              <a:rPr lang="en-US" dirty="0">
                <a:solidFill>
                  <a:srgbClr val="002060"/>
                </a:solidFill>
              </a:rPr>
              <a:t>	</a:t>
            </a:r>
            <a:r>
              <a:rPr lang="en-US" dirty="0" err="1">
                <a:solidFill>
                  <a:srgbClr val="002060"/>
                </a:solidFill>
              </a:rPr>
              <a:t>mAP</a:t>
            </a:r>
            <a:endParaRPr lang="en-US" dirty="0">
              <a:solidFill>
                <a:srgbClr val="002060"/>
              </a:solidFill>
            </a:endParaRPr>
          </a:p>
          <a:p>
            <a:pPr marL="457200" lvl="1" indent="0" algn="r">
              <a:buNone/>
            </a:pPr>
            <a:r>
              <a:rPr lang="en-US" sz="800" dirty="0">
                <a:hlinkClick r:id="rId3"/>
              </a:rPr>
              <a:t>https://giou.stanford.edu/</a:t>
            </a:r>
            <a:endParaRPr lang="he-IL" sz="1400"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11</a:t>
            </a:fld>
            <a:endParaRPr lang="en-US"/>
          </a:p>
        </p:txBody>
      </p:sp>
      <p:pic>
        <p:nvPicPr>
          <p:cNvPr id="10" name="Picture 9">
            <a:extLst>
              <a:ext uri="{FF2B5EF4-FFF2-40B4-BE49-F238E27FC236}">
                <a16:creationId xmlns:a16="http://schemas.microsoft.com/office/drawing/2014/main" id="{9B5F8FBD-F6A3-4CAD-A90F-9FFACBBD9F2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367410" y="2267006"/>
            <a:ext cx="4740377" cy="3192347"/>
          </a:xfrm>
          <a:prstGeom prst="rect">
            <a:avLst/>
          </a:prstGeom>
        </p:spPr>
      </p:pic>
    </p:spTree>
    <p:extLst>
      <p:ext uri="{BB962C8B-B14F-4D97-AF65-F5344CB8AC3E}">
        <p14:creationId xmlns:p14="http://schemas.microsoft.com/office/powerpoint/2010/main" val="3451473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Background</a:t>
            </a:r>
            <a:endParaRPr lang="he-IL" dirty="0">
              <a:solidFill>
                <a:srgbClr val="002060"/>
              </a:solidFill>
            </a:endParaRPr>
          </a:p>
        </p:txBody>
      </p:sp>
      <p:sp>
        <p:nvSpPr>
          <p:cNvPr id="3" name="Content Placeholder 2"/>
          <p:cNvSpPr>
            <a:spLocks noGrp="1"/>
          </p:cNvSpPr>
          <p:nvPr>
            <p:ph idx="1"/>
          </p:nvPr>
        </p:nvSpPr>
        <p:spPr/>
        <p:txBody>
          <a:bodyPr/>
          <a:lstStyle/>
          <a:p>
            <a:r>
              <a:rPr lang="en-US" dirty="0">
                <a:solidFill>
                  <a:srgbClr val="002060"/>
                </a:solidFill>
              </a:rPr>
              <a:t>Object tracking Neural networks</a:t>
            </a:r>
          </a:p>
          <a:p>
            <a:pPr lvl="1"/>
            <a:r>
              <a:rPr lang="en-US" dirty="0">
                <a:solidFill>
                  <a:srgbClr val="002060"/>
                </a:solidFill>
              </a:rPr>
              <a:t>Review</a:t>
            </a:r>
          </a:p>
          <a:p>
            <a:pPr lvl="1"/>
            <a:r>
              <a:rPr lang="en-US" dirty="0">
                <a:solidFill>
                  <a:srgbClr val="002060"/>
                </a:solidFill>
              </a:rPr>
              <a:t>Method</a:t>
            </a:r>
          </a:p>
          <a:p>
            <a:pPr lvl="1"/>
            <a:r>
              <a:rPr lang="en-US" dirty="0">
                <a:solidFill>
                  <a:srgbClr val="002060"/>
                </a:solidFill>
              </a:rPr>
              <a:t>Precision Recall map</a:t>
            </a:r>
          </a:p>
          <a:p>
            <a:pPr marL="457200" lvl="1" indent="0">
              <a:buNone/>
            </a:pPr>
            <a:r>
              <a:rPr lang="en-US" dirty="0">
                <a:solidFill>
                  <a:srgbClr val="002060"/>
                </a:solidFill>
              </a:rPr>
              <a:t>	Precision</a:t>
            </a:r>
          </a:p>
          <a:p>
            <a:pPr marL="457200" lvl="1" indent="0">
              <a:buNone/>
            </a:pPr>
            <a:r>
              <a:rPr lang="en-US" dirty="0">
                <a:solidFill>
                  <a:srgbClr val="002060"/>
                </a:solidFill>
              </a:rPr>
              <a:t>		Union</a:t>
            </a:r>
          </a:p>
          <a:p>
            <a:pPr marL="457200" lvl="1" indent="0">
              <a:buNone/>
            </a:pPr>
            <a:r>
              <a:rPr lang="en-US" dirty="0">
                <a:solidFill>
                  <a:srgbClr val="002060"/>
                </a:solidFill>
              </a:rPr>
              <a:t>	Recall</a:t>
            </a:r>
          </a:p>
          <a:p>
            <a:pPr marL="457200" lvl="1" indent="0">
              <a:buNone/>
            </a:pPr>
            <a:r>
              <a:rPr lang="en-US" dirty="0">
                <a:solidFill>
                  <a:srgbClr val="002060"/>
                </a:solidFill>
              </a:rPr>
              <a:t>	</a:t>
            </a:r>
            <a:r>
              <a:rPr lang="en-US" dirty="0" err="1">
                <a:solidFill>
                  <a:srgbClr val="002060"/>
                </a:solidFill>
              </a:rPr>
              <a:t>mAP</a:t>
            </a:r>
            <a:endParaRPr lang="en-US" dirty="0">
              <a:solidFill>
                <a:srgbClr val="002060"/>
              </a:solidFill>
            </a:endParaRPr>
          </a:p>
          <a:p>
            <a:pPr marL="457200" lvl="1" indent="0" algn="r">
              <a:buNone/>
            </a:pPr>
            <a:r>
              <a:rPr lang="en-US" sz="800" dirty="0">
                <a:hlinkClick r:id="rId3"/>
              </a:rPr>
              <a:t>https://giou.stanford.edu/</a:t>
            </a:r>
            <a:endParaRPr lang="he-IL" sz="1400"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12</a:t>
            </a:fld>
            <a:endParaRPr lang="en-US"/>
          </a:p>
        </p:txBody>
      </p:sp>
      <p:pic>
        <p:nvPicPr>
          <p:cNvPr id="10" name="Picture 9">
            <a:extLst>
              <a:ext uri="{FF2B5EF4-FFF2-40B4-BE49-F238E27FC236}">
                <a16:creationId xmlns:a16="http://schemas.microsoft.com/office/drawing/2014/main" id="{9B5F8FBD-F6A3-4CAD-A90F-9FFACBBD9F2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367411" y="2267006"/>
            <a:ext cx="4740375" cy="3192347"/>
          </a:xfrm>
          <a:prstGeom prst="rect">
            <a:avLst/>
          </a:prstGeom>
        </p:spPr>
      </p:pic>
    </p:spTree>
    <p:extLst>
      <p:ext uri="{BB962C8B-B14F-4D97-AF65-F5344CB8AC3E}">
        <p14:creationId xmlns:p14="http://schemas.microsoft.com/office/powerpoint/2010/main" val="2957169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Background</a:t>
            </a:r>
            <a:endParaRPr lang="he-IL" dirty="0">
              <a:solidFill>
                <a:srgbClr val="002060"/>
              </a:solidFill>
            </a:endParaRPr>
          </a:p>
        </p:txBody>
      </p:sp>
      <p:sp>
        <p:nvSpPr>
          <p:cNvPr id="3" name="Content Placeholder 2"/>
          <p:cNvSpPr>
            <a:spLocks noGrp="1"/>
          </p:cNvSpPr>
          <p:nvPr>
            <p:ph idx="1"/>
          </p:nvPr>
        </p:nvSpPr>
        <p:spPr/>
        <p:txBody>
          <a:bodyPr/>
          <a:lstStyle/>
          <a:p>
            <a:r>
              <a:rPr lang="en-US" dirty="0">
                <a:solidFill>
                  <a:srgbClr val="002060"/>
                </a:solidFill>
              </a:rPr>
              <a:t>Object tracking Neural networks</a:t>
            </a:r>
          </a:p>
          <a:p>
            <a:pPr lvl="1"/>
            <a:r>
              <a:rPr lang="en-US" dirty="0">
                <a:solidFill>
                  <a:srgbClr val="002060"/>
                </a:solidFill>
              </a:rPr>
              <a:t>Review</a:t>
            </a:r>
          </a:p>
          <a:p>
            <a:pPr lvl="1"/>
            <a:r>
              <a:rPr lang="en-US" dirty="0">
                <a:solidFill>
                  <a:srgbClr val="002060"/>
                </a:solidFill>
              </a:rPr>
              <a:t>Method</a:t>
            </a:r>
          </a:p>
          <a:p>
            <a:pPr lvl="1"/>
            <a:r>
              <a:rPr lang="en-US" dirty="0">
                <a:solidFill>
                  <a:srgbClr val="002060"/>
                </a:solidFill>
              </a:rPr>
              <a:t>Precision Recall map</a:t>
            </a:r>
          </a:p>
          <a:p>
            <a:pPr marL="457200" lvl="1" indent="0">
              <a:buNone/>
            </a:pPr>
            <a:r>
              <a:rPr lang="en-US" dirty="0">
                <a:solidFill>
                  <a:srgbClr val="002060"/>
                </a:solidFill>
              </a:rPr>
              <a:t>	Precision</a:t>
            </a:r>
          </a:p>
          <a:p>
            <a:pPr marL="457200" lvl="1" indent="0">
              <a:buNone/>
            </a:pPr>
            <a:r>
              <a:rPr lang="en-US" dirty="0">
                <a:solidFill>
                  <a:srgbClr val="002060"/>
                </a:solidFill>
              </a:rPr>
              <a:t>	Recall</a:t>
            </a:r>
          </a:p>
          <a:p>
            <a:pPr marL="457200" lvl="1" indent="0">
              <a:buNone/>
            </a:pPr>
            <a:r>
              <a:rPr lang="en-US" dirty="0">
                <a:solidFill>
                  <a:srgbClr val="002060"/>
                </a:solidFill>
              </a:rPr>
              <a:t>		ignore FN	</a:t>
            </a:r>
          </a:p>
          <a:p>
            <a:pPr marL="457200" lvl="1" indent="0">
              <a:buNone/>
            </a:pPr>
            <a:r>
              <a:rPr lang="en-US" dirty="0">
                <a:solidFill>
                  <a:srgbClr val="002060"/>
                </a:solidFill>
              </a:rPr>
              <a:t>	</a:t>
            </a:r>
            <a:r>
              <a:rPr lang="en-US" dirty="0" err="1">
                <a:solidFill>
                  <a:srgbClr val="002060"/>
                </a:solidFill>
              </a:rPr>
              <a:t>mAP</a:t>
            </a:r>
            <a:endParaRPr lang="en-US" dirty="0">
              <a:solidFill>
                <a:srgbClr val="002060"/>
              </a:solidFill>
            </a:endParaRPr>
          </a:p>
          <a:p>
            <a:pPr marL="457200" lvl="1" indent="0" algn="r">
              <a:buNone/>
            </a:pPr>
            <a:r>
              <a:rPr lang="en-US" sz="800" dirty="0">
                <a:hlinkClick r:id="rId3"/>
              </a:rPr>
              <a:t>https://www.slideshare.net/Brodmann17/introduction-to-object-detection</a:t>
            </a:r>
            <a:endParaRPr lang="he-IL" sz="1400"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13</a:t>
            </a:fld>
            <a:endParaRPr lang="en-US"/>
          </a:p>
        </p:txBody>
      </p:sp>
      <p:pic>
        <p:nvPicPr>
          <p:cNvPr id="10" name="Picture 9">
            <a:extLst>
              <a:ext uri="{FF2B5EF4-FFF2-40B4-BE49-F238E27FC236}">
                <a16:creationId xmlns:a16="http://schemas.microsoft.com/office/drawing/2014/main" id="{9B5F8FBD-F6A3-4CAD-A90F-9FFACBBD9F2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81600" y="2196520"/>
            <a:ext cx="6400800" cy="3333323"/>
          </a:xfrm>
          <a:prstGeom prst="rect">
            <a:avLst/>
          </a:prstGeom>
        </p:spPr>
      </p:pic>
    </p:spTree>
    <p:extLst>
      <p:ext uri="{BB962C8B-B14F-4D97-AF65-F5344CB8AC3E}">
        <p14:creationId xmlns:p14="http://schemas.microsoft.com/office/powerpoint/2010/main" val="3716117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Background</a:t>
            </a:r>
            <a:endParaRPr lang="he-IL" dirty="0">
              <a:solidFill>
                <a:srgbClr val="002060"/>
              </a:solidFill>
            </a:endParaRPr>
          </a:p>
        </p:txBody>
      </p:sp>
      <p:sp>
        <p:nvSpPr>
          <p:cNvPr id="3" name="Content Placeholder 2"/>
          <p:cNvSpPr>
            <a:spLocks noGrp="1"/>
          </p:cNvSpPr>
          <p:nvPr>
            <p:ph idx="1"/>
          </p:nvPr>
        </p:nvSpPr>
        <p:spPr/>
        <p:txBody>
          <a:bodyPr/>
          <a:lstStyle/>
          <a:p>
            <a:r>
              <a:rPr lang="en-US" dirty="0">
                <a:solidFill>
                  <a:srgbClr val="002060"/>
                </a:solidFill>
              </a:rPr>
              <a:t>Object tracking Neural networks</a:t>
            </a:r>
          </a:p>
          <a:p>
            <a:pPr lvl="1"/>
            <a:r>
              <a:rPr lang="en-US" dirty="0">
                <a:solidFill>
                  <a:srgbClr val="002060"/>
                </a:solidFill>
              </a:rPr>
              <a:t>Review</a:t>
            </a:r>
          </a:p>
          <a:p>
            <a:pPr lvl="1"/>
            <a:r>
              <a:rPr lang="en-US" dirty="0">
                <a:solidFill>
                  <a:srgbClr val="002060"/>
                </a:solidFill>
              </a:rPr>
              <a:t>Method</a:t>
            </a:r>
          </a:p>
          <a:p>
            <a:pPr lvl="1"/>
            <a:r>
              <a:rPr lang="en-US" dirty="0">
                <a:solidFill>
                  <a:srgbClr val="002060"/>
                </a:solidFill>
              </a:rPr>
              <a:t>Precision Recall map</a:t>
            </a:r>
          </a:p>
          <a:p>
            <a:pPr marL="457200" lvl="1" indent="0">
              <a:buNone/>
            </a:pPr>
            <a:r>
              <a:rPr lang="en-US" dirty="0">
                <a:solidFill>
                  <a:srgbClr val="002060"/>
                </a:solidFill>
              </a:rPr>
              <a:t>	Precision</a:t>
            </a:r>
          </a:p>
          <a:p>
            <a:pPr marL="457200" lvl="1" indent="0">
              <a:buNone/>
            </a:pPr>
            <a:r>
              <a:rPr lang="en-US" dirty="0">
                <a:solidFill>
                  <a:srgbClr val="002060"/>
                </a:solidFill>
              </a:rPr>
              <a:t>	Recall</a:t>
            </a:r>
          </a:p>
          <a:p>
            <a:pPr marL="457200" lvl="1" indent="0">
              <a:buNone/>
            </a:pPr>
            <a:r>
              <a:rPr lang="en-US" dirty="0">
                <a:solidFill>
                  <a:srgbClr val="002060"/>
                </a:solidFill>
              </a:rPr>
              <a:t>	</a:t>
            </a:r>
            <a:r>
              <a:rPr lang="en-US" dirty="0" err="1">
                <a:solidFill>
                  <a:srgbClr val="002060"/>
                </a:solidFill>
              </a:rPr>
              <a:t>mAP</a:t>
            </a:r>
            <a:r>
              <a:rPr lang="en-US" dirty="0">
                <a:solidFill>
                  <a:srgbClr val="002060"/>
                </a:solidFill>
              </a:rPr>
              <a:t>	</a:t>
            </a:r>
          </a:p>
          <a:p>
            <a:pPr marL="457200" lvl="1" indent="0">
              <a:buNone/>
            </a:pPr>
            <a:r>
              <a:rPr lang="en-US" dirty="0">
                <a:solidFill>
                  <a:srgbClr val="002060"/>
                </a:solidFill>
              </a:rPr>
              <a:t>		PR - A trade off</a:t>
            </a:r>
          </a:p>
          <a:p>
            <a:pPr marL="457200" lvl="1" indent="0" algn="r">
              <a:buNone/>
            </a:pPr>
            <a:r>
              <a:rPr lang="en-US" sz="800" dirty="0">
                <a:hlinkClick r:id="rId3"/>
              </a:rPr>
              <a:t>https://scikit-learn.org/stable/auto_examples/model_selection/plot_precision_recall.html#sphx-glr-auto-examples-model-selection-plot-precision-recall-py</a:t>
            </a:r>
            <a:endParaRPr lang="he-IL" sz="1400"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14</a:t>
            </a:fld>
            <a:endParaRPr lang="en-US"/>
          </a:p>
        </p:txBody>
      </p:sp>
      <p:pic>
        <p:nvPicPr>
          <p:cNvPr id="10" name="Picture 9">
            <a:extLst>
              <a:ext uri="{FF2B5EF4-FFF2-40B4-BE49-F238E27FC236}">
                <a16:creationId xmlns:a16="http://schemas.microsoft.com/office/drawing/2014/main" id="{9B5F8FBD-F6A3-4CAD-A90F-9FFACBBD9F2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83666" y="2196520"/>
            <a:ext cx="4396667" cy="3333323"/>
          </a:xfrm>
          <a:prstGeom prst="rect">
            <a:avLst/>
          </a:prstGeom>
        </p:spPr>
      </p:pic>
    </p:spTree>
    <p:extLst>
      <p:ext uri="{BB962C8B-B14F-4D97-AF65-F5344CB8AC3E}">
        <p14:creationId xmlns:p14="http://schemas.microsoft.com/office/powerpoint/2010/main" val="283826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Background</a:t>
            </a:r>
            <a:endParaRPr lang="he-IL" dirty="0">
              <a:solidFill>
                <a:srgbClr val="002060"/>
              </a:solidFill>
            </a:endParaRPr>
          </a:p>
        </p:txBody>
      </p:sp>
      <p:sp>
        <p:nvSpPr>
          <p:cNvPr id="3" name="Content Placeholder 2"/>
          <p:cNvSpPr>
            <a:spLocks noGrp="1"/>
          </p:cNvSpPr>
          <p:nvPr>
            <p:ph idx="1"/>
          </p:nvPr>
        </p:nvSpPr>
        <p:spPr/>
        <p:txBody>
          <a:bodyPr/>
          <a:lstStyle/>
          <a:p>
            <a:r>
              <a:rPr lang="en-US" dirty="0">
                <a:solidFill>
                  <a:srgbClr val="002060"/>
                </a:solidFill>
              </a:rPr>
              <a:t>Object tracking Neural networks</a:t>
            </a:r>
          </a:p>
          <a:p>
            <a:pPr lvl="1"/>
            <a:r>
              <a:rPr lang="en-US" dirty="0">
                <a:solidFill>
                  <a:srgbClr val="002060"/>
                </a:solidFill>
              </a:rPr>
              <a:t>Review</a:t>
            </a:r>
          </a:p>
          <a:p>
            <a:pPr lvl="1"/>
            <a:r>
              <a:rPr lang="en-US" dirty="0">
                <a:solidFill>
                  <a:srgbClr val="002060"/>
                </a:solidFill>
              </a:rPr>
              <a:t>Method</a:t>
            </a:r>
          </a:p>
          <a:p>
            <a:pPr lvl="1"/>
            <a:r>
              <a:rPr lang="en-US" dirty="0">
                <a:solidFill>
                  <a:srgbClr val="002060"/>
                </a:solidFill>
              </a:rPr>
              <a:t>Precision Recall map</a:t>
            </a:r>
          </a:p>
          <a:p>
            <a:pPr marL="457200" lvl="1" indent="0">
              <a:buNone/>
            </a:pPr>
            <a:r>
              <a:rPr lang="en-US" dirty="0">
                <a:solidFill>
                  <a:srgbClr val="002060"/>
                </a:solidFill>
              </a:rPr>
              <a:t>	Precision</a:t>
            </a:r>
          </a:p>
          <a:p>
            <a:pPr marL="457200" lvl="1" indent="0">
              <a:buNone/>
            </a:pPr>
            <a:r>
              <a:rPr lang="en-US" dirty="0">
                <a:solidFill>
                  <a:srgbClr val="002060"/>
                </a:solidFill>
              </a:rPr>
              <a:t>	Recall</a:t>
            </a:r>
          </a:p>
          <a:p>
            <a:pPr marL="457200" lvl="1" indent="0">
              <a:buNone/>
            </a:pPr>
            <a:r>
              <a:rPr lang="en-US" dirty="0">
                <a:solidFill>
                  <a:srgbClr val="002060"/>
                </a:solidFill>
              </a:rPr>
              <a:t>	</a:t>
            </a:r>
            <a:r>
              <a:rPr lang="en-US" dirty="0" err="1">
                <a:solidFill>
                  <a:srgbClr val="002060"/>
                </a:solidFill>
              </a:rPr>
              <a:t>mAP</a:t>
            </a:r>
            <a:r>
              <a:rPr lang="en-US" dirty="0">
                <a:solidFill>
                  <a:srgbClr val="002060"/>
                </a:solidFill>
              </a:rPr>
              <a:t>	</a:t>
            </a:r>
          </a:p>
          <a:p>
            <a:pPr marL="457200" lvl="1" indent="0">
              <a:buNone/>
            </a:pPr>
            <a:r>
              <a:rPr lang="en-US" dirty="0">
                <a:solidFill>
                  <a:srgbClr val="002060"/>
                </a:solidFill>
              </a:rPr>
              <a:t>		Average Precision</a:t>
            </a:r>
          </a:p>
          <a:p>
            <a:pPr marL="457200" lvl="1" indent="0" algn="r">
              <a:buNone/>
            </a:pPr>
            <a:r>
              <a:rPr lang="en-US" sz="800" dirty="0">
                <a:hlinkClick r:id="rId3"/>
              </a:rPr>
              <a:t>https://www.slideshare.net/Brodmann17/introduction-to-object-detection</a:t>
            </a:r>
            <a:endParaRPr lang="he-IL" sz="1400"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15</a:t>
            </a:fld>
            <a:endParaRPr lang="en-US"/>
          </a:p>
        </p:txBody>
      </p:sp>
      <p:pic>
        <p:nvPicPr>
          <p:cNvPr id="10" name="Picture 9">
            <a:extLst>
              <a:ext uri="{FF2B5EF4-FFF2-40B4-BE49-F238E27FC236}">
                <a16:creationId xmlns:a16="http://schemas.microsoft.com/office/drawing/2014/main" id="{9B5F8FBD-F6A3-4CAD-A90F-9FFACBBD9F2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83666" y="2714693"/>
            <a:ext cx="4396667" cy="2296976"/>
          </a:xfrm>
          <a:prstGeom prst="rect">
            <a:avLst/>
          </a:prstGeom>
        </p:spPr>
      </p:pic>
    </p:spTree>
    <p:extLst>
      <p:ext uri="{BB962C8B-B14F-4D97-AF65-F5344CB8AC3E}">
        <p14:creationId xmlns:p14="http://schemas.microsoft.com/office/powerpoint/2010/main" val="2032732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Background</a:t>
            </a:r>
            <a:endParaRPr lang="he-IL" dirty="0">
              <a:solidFill>
                <a:srgbClr val="002060"/>
              </a:solidFill>
            </a:endParaRPr>
          </a:p>
        </p:txBody>
      </p:sp>
      <p:sp>
        <p:nvSpPr>
          <p:cNvPr id="3" name="Content Placeholder 2"/>
          <p:cNvSpPr>
            <a:spLocks noGrp="1"/>
          </p:cNvSpPr>
          <p:nvPr>
            <p:ph idx="1"/>
          </p:nvPr>
        </p:nvSpPr>
        <p:spPr/>
        <p:txBody>
          <a:bodyPr>
            <a:normAutofit lnSpcReduction="10000"/>
          </a:bodyPr>
          <a:lstStyle/>
          <a:p>
            <a:r>
              <a:rPr lang="en-US" dirty="0">
                <a:solidFill>
                  <a:srgbClr val="002060"/>
                </a:solidFill>
              </a:rPr>
              <a:t>Generalized </a:t>
            </a:r>
            <a:r>
              <a:rPr lang="en-US" dirty="0" err="1">
                <a:solidFill>
                  <a:srgbClr val="002060"/>
                </a:solidFill>
              </a:rPr>
              <a:t>IoU</a:t>
            </a:r>
            <a:endParaRPr lang="en-US" dirty="0">
              <a:solidFill>
                <a:srgbClr val="002060"/>
              </a:solidFill>
            </a:endParaRPr>
          </a:p>
          <a:p>
            <a:pPr lvl="1"/>
            <a:r>
              <a:rPr lang="en-US" dirty="0">
                <a:solidFill>
                  <a:srgbClr val="002060"/>
                </a:solidFill>
              </a:rPr>
              <a:t>Equation tinkering</a:t>
            </a:r>
          </a:p>
          <a:p>
            <a:pPr marL="457200" lvl="1" indent="0">
              <a:buNone/>
            </a:pPr>
            <a:r>
              <a:rPr lang="en-US" dirty="0">
                <a:solidFill>
                  <a:srgbClr val="002060"/>
                </a:solidFill>
              </a:rPr>
              <a:t>	</a:t>
            </a:r>
          </a:p>
          <a:p>
            <a:pPr lvl="1"/>
            <a:r>
              <a:rPr lang="en-US" dirty="0">
                <a:solidFill>
                  <a:srgbClr val="002060"/>
                </a:solidFill>
              </a:rPr>
              <a:t>Not all bad prediction are equal	</a:t>
            </a:r>
          </a:p>
          <a:p>
            <a:pPr lvl="1"/>
            <a:r>
              <a:rPr lang="en-US" dirty="0">
                <a:solidFill>
                  <a:srgbClr val="002060"/>
                </a:solidFill>
              </a:rPr>
              <a:t>Properties </a:t>
            </a:r>
          </a:p>
          <a:p>
            <a:pPr lvl="1"/>
            <a:endParaRPr lang="en-US" dirty="0">
              <a:solidFill>
                <a:srgbClr val="002060"/>
              </a:solidFill>
            </a:endParaRPr>
          </a:p>
          <a:p>
            <a:pPr marL="457200" lvl="1" indent="0">
              <a:buNone/>
            </a:pPr>
            <a:endParaRPr lang="en-US" dirty="0">
              <a:solidFill>
                <a:srgbClr val="002060"/>
              </a:solidFill>
            </a:endParaRPr>
          </a:p>
          <a:p>
            <a:pPr marL="457200" lvl="1" indent="0">
              <a:buNone/>
            </a:pPr>
            <a:endParaRPr lang="en-US" dirty="0">
              <a:solidFill>
                <a:srgbClr val="002060"/>
              </a:solidFill>
            </a:endParaRPr>
          </a:p>
          <a:p>
            <a:pPr marL="457200" lvl="1" indent="0">
              <a:buNone/>
            </a:pPr>
            <a:endParaRPr lang="en-US" dirty="0">
              <a:solidFill>
                <a:srgbClr val="002060"/>
              </a:solidFill>
            </a:endParaRPr>
          </a:p>
          <a:p>
            <a:pPr marL="457200" lvl="1" indent="0" algn="r" rtl="1">
              <a:buNone/>
            </a:pPr>
            <a:r>
              <a:rPr lang="en-US" sz="800" dirty="0">
                <a:hlinkClick r:id="rId2"/>
              </a:rPr>
              <a:t>https://giou.stanford.edu/</a:t>
            </a:r>
            <a:endParaRPr lang="he-IL" sz="800" dirty="0">
              <a:solidFill>
                <a:srgbClr val="002060"/>
              </a:solidFill>
            </a:endParaRPr>
          </a:p>
          <a:p>
            <a:pPr marL="457200" lvl="1" indent="0">
              <a:buNone/>
            </a:pPr>
            <a:endParaRPr lang="en-US" dirty="0">
              <a:solidFill>
                <a:srgbClr val="002060"/>
              </a:solidFill>
            </a:endParaRPr>
          </a:p>
          <a:p>
            <a:pPr marL="457200" lvl="1" indent="0" algn="r" rtl="1">
              <a:buNone/>
            </a:pP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16</a:t>
            </a:fld>
            <a:endParaRPr lang="en-US"/>
          </a:p>
        </p:txBody>
      </p:sp>
      <p:pic>
        <p:nvPicPr>
          <p:cNvPr id="2050" name="Picture 2">
            <a:extLst>
              <a:ext uri="{FF2B5EF4-FFF2-40B4-BE49-F238E27FC236}">
                <a16:creationId xmlns:a16="http://schemas.microsoft.com/office/drawing/2014/main" id="{08DF8A4F-415B-4D3F-8C3B-F84FB41263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1249364"/>
            <a:ext cx="3429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9979BF4-A12B-4F82-AD51-5DD130A88C96}"/>
              </a:ext>
            </a:extLst>
          </p:cNvPr>
          <p:cNvPicPr>
            <a:picLocks noChangeAspect="1"/>
          </p:cNvPicPr>
          <p:nvPr/>
        </p:nvPicPr>
        <p:blipFill>
          <a:blip r:embed="rId4"/>
          <a:stretch>
            <a:fillRect/>
          </a:stretch>
        </p:blipFill>
        <p:spPr>
          <a:xfrm>
            <a:off x="1524000" y="2514600"/>
            <a:ext cx="4363091" cy="669852"/>
          </a:xfrm>
          <a:prstGeom prst="rect">
            <a:avLst/>
          </a:prstGeom>
        </p:spPr>
      </p:pic>
    </p:spTree>
    <p:extLst>
      <p:ext uri="{BB962C8B-B14F-4D97-AF65-F5344CB8AC3E}">
        <p14:creationId xmlns:p14="http://schemas.microsoft.com/office/powerpoint/2010/main" val="29425639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Background</a:t>
            </a:r>
            <a:endParaRPr lang="he-IL" dirty="0">
              <a:solidFill>
                <a:srgbClr val="002060"/>
              </a:solidFill>
            </a:endParaRPr>
          </a:p>
        </p:txBody>
      </p:sp>
      <p:sp>
        <p:nvSpPr>
          <p:cNvPr id="3" name="Content Placeholder 2"/>
          <p:cNvSpPr>
            <a:spLocks noGrp="1"/>
          </p:cNvSpPr>
          <p:nvPr>
            <p:ph idx="1"/>
          </p:nvPr>
        </p:nvSpPr>
        <p:spPr/>
        <p:txBody>
          <a:bodyPr>
            <a:normAutofit/>
          </a:bodyPr>
          <a:lstStyle/>
          <a:p>
            <a:r>
              <a:rPr lang="en-US" dirty="0">
                <a:solidFill>
                  <a:srgbClr val="002060"/>
                </a:solidFill>
              </a:rPr>
              <a:t>Generalized </a:t>
            </a:r>
            <a:r>
              <a:rPr lang="en-US" dirty="0" err="1">
                <a:solidFill>
                  <a:srgbClr val="002060"/>
                </a:solidFill>
              </a:rPr>
              <a:t>IoU</a:t>
            </a:r>
            <a:endParaRPr lang="en-US" dirty="0">
              <a:solidFill>
                <a:srgbClr val="002060"/>
              </a:solidFill>
            </a:endParaRPr>
          </a:p>
          <a:p>
            <a:pPr lvl="1"/>
            <a:r>
              <a:rPr lang="en-US" dirty="0">
                <a:solidFill>
                  <a:srgbClr val="002060"/>
                </a:solidFill>
              </a:rPr>
              <a:t>Equation tinkering</a:t>
            </a:r>
          </a:p>
          <a:p>
            <a:pPr lvl="1"/>
            <a:r>
              <a:rPr lang="en-US" dirty="0">
                <a:solidFill>
                  <a:srgbClr val="002060"/>
                </a:solidFill>
              </a:rPr>
              <a:t>Not all bad prediction are equal	</a:t>
            </a:r>
          </a:p>
          <a:p>
            <a:pPr marL="914400" lvl="2" indent="0">
              <a:buNone/>
            </a:pPr>
            <a:r>
              <a:rPr lang="en-US" dirty="0">
                <a:solidFill>
                  <a:srgbClr val="002060"/>
                </a:solidFill>
              </a:rPr>
              <a:t>Bad Prediction</a:t>
            </a:r>
          </a:p>
          <a:p>
            <a:pPr marL="914400" lvl="2" indent="0">
              <a:buNone/>
            </a:pPr>
            <a:r>
              <a:rPr lang="en-US" dirty="0">
                <a:solidFill>
                  <a:srgbClr val="002060"/>
                </a:solidFill>
              </a:rPr>
              <a:t>	No overlap</a:t>
            </a:r>
          </a:p>
          <a:p>
            <a:pPr marL="914400" lvl="2" indent="0">
              <a:buNone/>
            </a:pPr>
            <a:r>
              <a:rPr lang="en-US" dirty="0">
                <a:solidFill>
                  <a:srgbClr val="002060"/>
                </a:solidFill>
              </a:rPr>
              <a:t>Better Prediction</a:t>
            </a:r>
          </a:p>
          <a:p>
            <a:pPr lvl="1"/>
            <a:r>
              <a:rPr lang="en-US" dirty="0">
                <a:solidFill>
                  <a:srgbClr val="002060"/>
                </a:solidFill>
              </a:rPr>
              <a:t>Properties </a:t>
            </a:r>
          </a:p>
          <a:p>
            <a:pPr marL="457200" lvl="1" indent="0">
              <a:buNone/>
            </a:pPr>
            <a:endParaRPr lang="en-US" dirty="0">
              <a:solidFill>
                <a:srgbClr val="002060"/>
              </a:solidFill>
            </a:endParaRPr>
          </a:p>
          <a:p>
            <a:pPr marL="457200" lvl="1" indent="0" algn="r" rtl="1">
              <a:buNone/>
            </a:pPr>
            <a:endParaRPr lang="en-US" sz="800" dirty="0">
              <a:hlinkClick r:id="" action="ppaction://noaction"/>
            </a:endParaRPr>
          </a:p>
          <a:p>
            <a:pPr marL="457200" lvl="1" indent="0" algn="r" rtl="1">
              <a:buNone/>
            </a:pPr>
            <a:endParaRPr lang="en-US" sz="800" dirty="0">
              <a:hlinkClick r:id="" action="ppaction://noaction"/>
            </a:endParaRPr>
          </a:p>
          <a:p>
            <a:pPr marL="457200" lvl="1" indent="0" algn="r" rtl="1">
              <a:buNone/>
            </a:pPr>
            <a:r>
              <a:rPr lang="en-US" sz="800" dirty="0">
                <a:hlinkClick r:id="" action="ppaction://noaction"/>
              </a:rPr>
              <a:t>https://giou.stanford.edu/</a:t>
            </a:r>
            <a:endParaRPr lang="en-US" sz="800" dirty="0"/>
          </a:p>
          <a:p>
            <a:pPr marL="457200" lvl="1" indent="0" algn="r" rtl="1">
              <a:buNone/>
            </a:pPr>
            <a:endParaRPr lang="he-IL" sz="800" dirty="0">
              <a:solidFill>
                <a:srgbClr val="002060"/>
              </a:solidFill>
            </a:endParaRPr>
          </a:p>
          <a:p>
            <a:pPr lvl="1"/>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17</a:t>
            </a:fld>
            <a:endParaRPr lang="en-US"/>
          </a:p>
        </p:txBody>
      </p:sp>
      <p:pic>
        <p:nvPicPr>
          <p:cNvPr id="2050" name="Picture 2">
            <a:extLst>
              <a:ext uri="{FF2B5EF4-FFF2-40B4-BE49-F238E27FC236}">
                <a16:creationId xmlns:a16="http://schemas.microsoft.com/office/drawing/2014/main" id="{08DF8A4F-415B-4D3F-8C3B-F84FB41263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924801" y="1249364"/>
            <a:ext cx="3429001"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31683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Background</a:t>
            </a:r>
            <a:endParaRPr lang="he-IL" dirty="0">
              <a:solidFill>
                <a:srgbClr val="002060"/>
              </a:solidFill>
            </a:endParaRPr>
          </a:p>
        </p:txBody>
      </p:sp>
      <p:sp>
        <p:nvSpPr>
          <p:cNvPr id="3" name="Content Placeholder 2"/>
          <p:cNvSpPr>
            <a:spLocks noGrp="1"/>
          </p:cNvSpPr>
          <p:nvPr>
            <p:ph idx="1"/>
          </p:nvPr>
        </p:nvSpPr>
        <p:spPr/>
        <p:txBody>
          <a:bodyPr>
            <a:normAutofit/>
          </a:bodyPr>
          <a:lstStyle/>
          <a:p>
            <a:r>
              <a:rPr lang="en-US" dirty="0">
                <a:solidFill>
                  <a:srgbClr val="002060"/>
                </a:solidFill>
              </a:rPr>
              <a:t>Generalized </a:t>
            </a:r>
            <a:r>
              <a:rPr lang="en-US" dirty="0" err="1">
                <a:solidFill>
                  <a:srgbClr val="002060"/>
                </a:solidFill>
              </a:rPr>
              <a:t>IoU</a:t>
            </a:r>
            <a:endParaRPr lang="en-US" dirty="0">
              <a:solidFill>
                <a:srgbClr val="002060"/>
              </a:solidFill>
            </a:endParaRPr>
          </a:p>
          <a:p>
            <a:pPr lvl="1"/>
            <a:r>
              <a:rPr lang="en-US" dirty="0">
                <a:solidFill>
                  <a:srgbClr val="002060"/>
                </a:solidFill>
              </a:rPr>
              <a:t>Equation tinkering</a:t>
            </a:r>
          </a:p>
          <a:p>
            <a:pPr lvl="1"/>
            <a:r>
              <a:rPr lang="en-US" dirty="0">
                <a:solidFill>
                  <a:srgbClr val="002060"/>
                </a:solidFill>
              </a:rPr>
              <a:t>Not all bad prediction are equal	</a:t>
            </a:r>
          </a:p>
          <a:p>
            <a:pPr marL="914400" lvl="2" indent="0">
              <a:buNone/>
            </a:pPr>
            <a:r>
              <a:rPr lang="en-US" dirty="0">
                <a:solidFill>
                  <a:srgbClr val="002060"/>
                </a:solidFill>
              </a:rPr>
              <a:t>Bad Prediction</a:t>
            </a:r>
          </a:p>
          <a:p>
            <a:pPr marL="914400" lvl="2" indent="0">
              <a:buNone/>
            </a:pPr>
            <a:r>
              <a:rPr lang="en-US" dirty="0">
                <a:solidFill>
                  <a:srgbClr val="002060"/>
                </a:solidFill>
              </a:rPr>
              <a:t>	Negative precision</a:t>
            </a:r>
          </a:p>
          <a:p>
            <a:pPr marL="914400" lvl="2" indent="0">
              <a:buNone/>
            </a:pPr>
            <a:r>
              <a:rPr lang="en-US" dirty="0">
                <a:solidFill>
                  <a:srgbClr val="002060"/>
                </a:solidFill>
              </a:rPr>
              <a:t>Better Prediction</a:t>
            </a:r>
          </a:p>
          <a:p>
            <a:pPr lvl="1"/>
            <a:r>
              <a:rPr lang="en-US" dirty="0">
                <a:solidFill>
                  <a:srgbClr val="002060"/>
                </a:solidFill>
              </a:rPr>
              <a:t>Properties </a:t>
            </a:r>
          </a:p>
          <a:p>
            <a:pPr marL="457200" lvl="1" indent="0">
              <a:buNone/>
            </a:pPr>
            <a:endParaRPr lang="en-US" dirty="0">
              <a:solidFill>
                <a:srgbClr val="002060"/>
              </a:solidFill>
            </a:endParaRPr>
          </a:p>
          <a:p>
            <a:pPr marL="457200" lvl="1" indent="0" algn="r" rtl="1">
              <a:buNone/>
            </a:pPr>
            <a:endParaRPr lang="en-US" sz="800" dirty="0">
              <a:hlinkClick r:id="" action="ppaction://noaction"/>
            </a:endParaRPr>
          </a:p>
          <a:p>
            <a:pPr marL="457200" lvl="1" indent="0" algn="r" rtl="1">
              <a:buNone/>
            </a:pPr>
            <a:endParaRPr lang="en-US" sz="800" dirty="0">
              <a:hlinkClick r:id="" action="ppaction://noaction"/>
            </a:endParaRPr>
          </a:p>
          <a:p>
            <a:pPr marL="457200" lvl="1" indent="0" algn="r" rtl="1">
              <a:buNone/>
            </a:pPr>
            <a:r>
              <a:rPr lang="en-US" sz="800" dirty="0">
                <a:hlinkClick r:id="" action="ppaction://noaction"/>
              </a:rPr>
              <a:t>https://giou.stanford.edu/</a:t>
            </a:r>
            <a:endParaRPr lang="en-US" sz="800" dirty="0"/>
          </a:p>
          <a:p>
            <a:pPr marL="457200" lvl="1" indent="0" algn="r" rtl="1">
              <a:buNone/>
            </a:pPr>
            <a:endParaRPr lang="he-IL" sz="800"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18</a:t>
            </a:fld>
            <a:endParaRPr lang="en-US"/>
          </a:p>
        </p:txBody>
      </p:sp>
      <p:pic>
        <p:nvPicPr>
          <p:cNvPr id="2050" name="Picture 2">
            <a:extLst>
              <a:ext uri="{FF2B5EF4-FFF2-40B4-BE49-F238E27FC236}">
                <a16:creationId xmlns:a16="http://schemas.microsoft.com/office/drawing/2014/main" id="{08DF8A4F-415B-4D3F-8C3B-F84FB41263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924800" y="1249364"/>
            <a:ext cx="3429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7183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Background</a:t>
            </a:r>
            <a:endParaRPr lang="he-IL" dirty="0">
              <a:solidFill>
                <a:srgbClr val="002060"/>
              </a:solidFill>
            </a:endParaRPr>
          </a:p>
        </p:txBody>
      </p:sp>
      <p:sp>
        <p:nvSpPr>
          <p:cNvPr id="3" name="Content Placeholder 2"/>
          <p:cNvSpPr>
            <a:spLocks noGrp="1"/>
          </p:cNvSpPr>
          <p:nvPr>
            <p:ph idx="1"/>
          </p:nvPr>
        </p:nvSpPr>
        <p:spPr/>
        <p:txBody>
          <a:bodyPr>
            <a:normAutofit/>
          </a:bodyPr>
          <a:lstStyle/>
          <a:p>
            <a:r>
              <a:rPr lang="en-US" dirty="0">
                <a:solidFill>
                  <a:srgbClr val="002060"/>
                </a:solidFill>
              </a:rPr>
              <a:t>Generalized </a:t>
            </a:r>
            <a:r>
              <a:rPr lang="en-US" dirty="0" err="1">
                <a:solidFill>
                  <a:srgbClr val="002060"/>
                </a:solidFill>
              </a:rPr>
              <a:t>IoU</a:t>
            </a:r>
            <a:endParaRPr lang="en-US" dirty="0">
              <a:solidFill>
                <a:srgbClr val="002060"/>
              </a:solidFill>
            </a:endParaRPr>
          </a:p>
          <a:p>
            <a:pPr lvl="1"/>
            <a:r>
              <a:rPr lang="en-US" dirty="0">
                <a:solidFill>
                  <a:srgbClr val="002060"/>
                </a:solidFill>
              </a:rPr>
              <a:t>Equation tinkering</a:t>
            </a:r>
          </a:p>
          <a:p>
            <a:pPr lvl="1"/>
            <a:r>
              <a:rPr lang="en-US" dirty="0">
                <a:solidFill>
                  <a:srgbClr val="002060"/>
                </a:solidFill>
              </a:rPr>
              <a:t>Not all bad prediction are equal	</a:t>
            </a:r>
          </a:p>
          <a:p>
            <a:pPr marL="914400" lvl="2" indent="0">
              <a:buNone/>
            </a:pPr>
            <a:r>
              <a:rPr lang="en-US" dirty="0">
                <a:solidFill>
                  <a:srgbClr val="002060"/>
                </a:solidFill>
              </a:rPr>
              <a:t>Bad Prediction</a:t>
            </a:r>
          </a:p>
          <a:p>
            <a:pPr marL="914400" lvl="2" indent="0">
              <a:buNone/>
            </a:pPr>
            <a:r>
              <a:rPr lang="en-US" dirty="0">
                <a:solidFill>
                  <a:srgbClr val="002060"/>
                </a:solidFill>
              </a:rPr>
              <a:t>	Negative precision</a:t>
            </a:r>
          </a:p>
          <a:p>
            <a:pPr marL="914400" lvl="2" indent="0">
              <a:buNone/>
            </a:pPr>
            <a:r>
              <a:rPr lang="en-US" dirty="0">
                <a:solidFill>
                  <a:srgbClr val="002060"/>
                </a:solidFill>
              </a:rPr>
              <a:t>Better Prediction</a:t>
            </a:r>
          </a:p>
          <a:p>
            <a:pPr lvl="1"/>
            <a:r>
              <a:rPr lang="en-US" dirty="0">
                <a:solidFill>
                  <a:srgbClr val="002060"/>
                </a:solidFill>
              </a:rPr>
              <a:t>Properties </a:t>
            </a:r>
          </a:p>
          <a:p>
            <a:pPr marL="457200" lvl="1" indent="0">
              <a:buNone/>
            </a:pPr>
            <a:endParaRPr lang="en-US" dirty="0">
              <a:solidFill>
                <a:srgbClr val="002060"/>
              </a:solidFill>
            </a:endParaRPr>
          </a:p>
          <a:p>
            <a:pPr marL="457200" lvl="1" indent="0" algn="r" rtl="1">
              <a:buNone/>
            </a:pPr>
            <a:endParaRPr lang="en-US" sz="800" dirty="0">
              <a:hlinkClick r:id="" action="ppaction://noaction"/>
            </a:endParaRPr>
          </a:p>
          <a:p>
            <a:pPr marL="457200" lvl="1" indent="0" algn="r" rtl="1">
              <a:buNone/>
            </a:pPr>
            <a:endParaRPr lang="en-US" sz="800" dirty="0">
              <a:hlinkClick r:id="" action="ppaction://noaction"/>
            </a:endParaRPr>
          </a:p>
          <a:p>
            <a:pPr marL="457200" lvl="1" indent="0" algn="r" rtl="1">
              <a:buNone/>
            </a:pPr>
            <a:r>
              <a:rPr lang="en-US" sz="800" dirty="0">
                <a:hlinkClick r:id="" action="ppaction://noaction"/>
              </a:rPr>
              <a:t>https://giou.stanford.edu/</a:t>
            </a:r>
            <a:endParaRPr lang="en-US" sz="800" dirty="0"/>
          </a:p>
          <a:p>
            <a:pPr marL="457200" lvl="1" indent="0" algn="r" rtl="1">
              <a:buNone/>
            </a:pPr>
            <a:endParaRPr lang="he-IL" sz="800"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19</a:t>
            </a:fld>
            <a:endParaRPr lang="en-US"/>
          </a:p>
        </p:txBody>
      </p:sp>
      <p:pic>
        <p:nvPicPr>
          <p:cNvPr id="2050" name="Picture 2">
            <a:extLst>
              <a:ext uri="{FF2B5EF4-FFF2-40B4-BE49-F238E27FC236}">
                <a16:creationId xmlns:a16="http://schemas.microsoft.com/office/drawing/2014/main" id="{08DF8A4F-415B-4D3F-8C3B-F84FB41263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924800" y="1249364"/>
            <a:ext cx="3429000" cy="4571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0049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Outline</a:t>
            </a:r>
            <a:endParaRPr lang="he-IL" dirty="0">
              <a:solidFill>
                <a:srgbClr val="002060"/>
              </a:solidFill>
            </a:endParaRPr>
          </a:p>
        </p:txBody>
      </p:sp>
      <p:sp>
        <p:nvSpPr>
          <p:cNvPr id="3" name="Content Placeholder 2"/>
          <p:cNvSpPr>
            <a:spLocks noGrp="1"/>
          </p:cNvSpPr>
          <p:nvPr>
            <p:ph idx="1"/>
          </p:nvPr>
        </p:nvSpPr>
        <p:spPr/>
        <p:txBody>
          <a:bodyPr/>
          <a:lstStyle/>
          <a:p>
            <a:r>
              <a:rPr lang="en-US" dirty="0">
                <a:solidFill>
                  <a:srgbClr val="002060"/>
                </a:solidFill>
              </a:rPr>
              <a:t>Deep neural networks, supervised Learning</a:t>
            </a:r>
          </a:p>
          <a:p>
            <a:r>
              <a:rPr lang="en-US" dirty="0">
                <a:solidFill>
                  <a:srgbClr val="002060"/>
                </a:solidFill>
              </a:rPr>
              <a:t>Object detection</a:t>
            </a:r>
          </a:p>
          <a:p>
            <a:r>
              <a:rPr lang="en-US" dirty="0">
                <a:solidFill>
                  <a:srgbClr val="002060"/>
                </a:solidFill>
              </a:rPr>
              <a:t>Loss functions,  </a:t>
            </a:r>
            <a:r>
              <a:rPr lang="en-US" dirty="0" err="1">
                <a:solidFill>
                  <a:srgbClr val="002060"/>
                </a:solidFill>
              </a:rPr>
              <a:t>IoU</a:t>
            </a:r>
            <a:r>
              <a:rPr lang="en-US" dirty="0">
                <a:solidFill>
                  <a:srgbClr val="002060"/>
                </a:solidFill>
              </a:rPr>
              <a:t> vs. </a:t>
            </a:r>
            <a:r>
              <a:rPr lang="en-US" dirty="0" err="1">
                <a:solidFill>
                  <a:srgbClr val="002060"/>
                </a:solidFill>
              </a:rPr>
              <a:t>GIoU</a:t>
            </a:r>
            <a:endParaRPr lang="en-US" dirty="0">
              <a:solidFill>
                <a:srgbClr val="002060"/>
              </a:solidFill>
            </a:endParaRPr>
          </a:p>
          <a:p>
            <a:r>
              <a:rPr lang="en-US" dirty="0">
                <a:solidFill>
                  <a:srgbClr val="002060"/>
                </a:solidFill>
              </a:rPr>
              <a:t>Transfer learning</a:t>
            </a:r>
          </a:p>
          <a:p>
            <a:r>
              <a:rPr lang="en-US" dirty="0">
                <a:solidFill>
                  <a:srgbClr val="002060"/>
                </a:solidFill>
              </a:rPr>
              <a:t>YOLO v5</a:t>
            </a:r>
          </a:p>
          <a:p>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2</a:t>
            </a:fld>
            <a:endParaRPr lang="en-US"/>
          </a:p>
        </p:txBody>
      </p:sp>
    </p:spTree>
    <p:extLst>
      <p:ext uri="{BB962C8B-B14F-4D97-AF65-F5344CB8AC3E}">
        <p14:creationId xmlns:p14="http://schemas.microsoft.com/office/powerpoint/2010/main" val="40642178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Background</a:t>
            </a:r>
            <a:endParaRPr lang="he-IL" dirty="0">
              <a:solidFill>
                <a:srgbClr val="002060"/>
              </a:solidFill>
            </a:endParaRPr>
          </a:p>
        </p:txBody>
      </p:sp>
      <p:sp>
        <p:nvSpPr>
          <p:cNvPr id="3" name="Content Placeholder 2"/>
          <p:cNvSpPr>
            <a:spLocks noGrp="1"/>
          </p:cNvSpPr>
          <p:nvPr>
            <p:ph idx="1"/>
          </p:nvPr>
        </p:nvSpPr>
        <p:spPr/>
        <p:txBody>
          <a:bodyPr>
            <a:normAutofit/>
          </a:bodyPr>
          <a:lstStyle/>
          <a:p>
            <a:r>
              <a:rPr lang="en-US" dirty="0">
                <a:solidFill>
                  <a:srgbClr val="002060"/>
                </a:solidFill>
              </a:rPr>
              <a:t>Generalized </a:t>
            </a:r>
            <a:r>
              <a:rPr lang="en-US" dirty="0" err="1">
                <a:solidFill>
                  <a:srgbClr val="002060"/>
                </a:solidFill>
              </a:rPr>
              <a:t>IoU</a:t>
            </a:r>
            <a:endParaRPr lang="en-US" dirty="0">
              <a:solidFill>
                <a:srgbClr val="002060"/>
              </a:solidFill>
            </a:endParaRPr>
          </a:p>
          <a:p>
            <a:pPr lvl="1"/>
            <a:r>
              <a:rPr lang="en-US" dirty="0">
                <a:solidFill>
                  <a:srgbClr val="002060"/>
                </a:solidFill>
              </a:rPr>
              <a:t>Equation tinkering</a:t>
            </a:r>
          </a:p>
          <a:p>
            <a:pPr lvl="1"/>
            <a:r>
              <a:rPr lang="en-US" dirty="0">
                <a:solidFill>
                  <a:srgbClr val="002060"/>
                </a:solidFill>
              </a:rPr>
              <a:t>Not all bad prediction are equal	</a:t>
            </a:r>
          </a:p>
          <a:p>
            <a:pPr marL="914400" lvl="2" indent="0">
              <a:buNone/>
            </a:pPr>
            <a:r>
              <a:rPr lang="en-US" dirty="0">
                <a:solidFill>
                  <a:srgbClr val="002060"/>
                </a:solidFill>
              </a:rPr>
              <a:t>Bad Prediction</a:t>
            </a:r>
          </a:p>
          <a:p>
            <a:pPr marL="914400" lvl="2" indent="0">
              <a:buNone/>
            </a:pPr>
            <a:r>
              <a:rPr lang="en-US" dirty="0">
                <a:solidFill>
                  <a:srgbClr val="002060"/>
                </a:solidFill>
              </a:rPr>
              <a:t>Better Prediction</a:t>
            </a:r>
          </a:p>
          <a:p>
            <a:pPr marL="914400" lvl="2" indent="0">
              <a:buNone/>
            </a:pPr>
            <a:r>
              <a:rPr lang="en-US" dirty="0">
                <a:solidFill>
                  <a:srgbClr val="002060"/>
                </a:solidFill>
              </a:rPr>
              <a:t>	No overlap</a:t>
            </a:r>
          </a:p>
          <a:p>
            <a:pPr lvl="1"/>
            <a:r>
              <a:rPr lang="en-US" dirty="0">
                <a:solidFill>
                  <a:srgbClr val="002060"/>
                </a:solidFill>
              </a:rPr>
              <a:t>Properties </a:t>
            </a:r>
          </a:p>
          <a:p>
            <a:pPr marL="457200" lvl="1" indent="0">
              <a:buNone/>
            </a:pPr>
            <a:endParaRPr lang="en-US" dirty="0">
              <a:solidFill>
                <a:srgbClr val="002060"/>
              </a:solidFill>
            </a:endParaRPr>
          </a:p>
          <a:p>
            <a:pPr marL="457200" lvl="1" indent="0" algn="r" rtl="1">
              <a:buNone/>
            </a:pPr>
            <a:endParaRPr lang="en-US" sz="800" dirty="0">
              <a:hlinkClick r:id="" action="ppaction://noaction"/>
            </a:endParaRPr>
          </a:p>
          <a:p>
            <a:pPr marL="457200" lvl="1" indent="0" algn="r" rtl="1">
              <a:buNone/>
            </a:pPr>
            <a:endParaRPr lang="en-US" sz="800" dirty="0">
              <a:hlinkClick r:id="" action="ppaction://noaction"/>
            </a:endParaRPr>
          </a:p>
          <a:p>
            <a:pPr marL="457200" lvl="1" indent="0" algn="r" rtl="1">
              <a:buNone/>
            </a:pPr>
            <a:r>
              <a:rPr lang="en-US" sz="800" dirty="0">
                <a:hlinkClick r:id="" action="ppaction://noaction"/>
              </a:rPr>
              <a:t>https://giou.stanford.edu/</a:t>
            </a:r>
            <a:endParaRPr lang="en-US" sz="800" dirty="0"/>
          </a:p>
          <a:p>
            <a:pPr marL="457200" lvl="1" indent="0" algn="r" rtl="1">
              <a:buNone/>
            </a:pPr>
            <a:endParaRPr lang="he-IL" sz="800"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20</a:t>
            </a:fld>
            <a:endParaRPr lang="en-US"/>
          </a:p>
        </p:txBody>
      </p:sp>
      <p:pic>
        <p:nvPicPr>
          <p:cNvPr id="2050" name="Picture 2">
            <a:extLst>
              <a:ext uri="{FF2B5EF4-FFF2-40B4-BE49-F238E27FC236}">
                <a16:creationId xmlns:a16="http://schemas.microsoft.com/office/drawing/2014/main" id="{08DF8A4F-415B-4D3F-8C3B-F84FB41263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924800" y="1249364"/>
            <a:ext cx="3429000" cy="4571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2155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Background</a:t>
            </a:r>
            <a:endParaRPr lang="he-IL" dirty="0">
              <a:solidFill>
                <a:srgbClr val="002060"/>
              </a:solidFill>
            </a:endParaRPr>
          </a:p>
        </p:txBody>
      </p:sp>
      <p:sp>
        <p:nvSpPr>
          <p:cNvPr id="3" name="Content Placeholder 2"/>
          <p:cNvSpPr>
            <a:spLocks noGrp="1"/>
          </p:cNvSpPr>
          <p:nvPr>
            <p:ph idx="1"/>
          </p:nvPr>
        </p:nvSpPr>
        <p:spPr/>
        <p:txBody>
          <a:bodyPr>
            <a:normAutofit/>
          </a:bodyPr>
          <a:lstStyle/>
          <a:p>
            <a:r>
              <a:rPr lang="en-US" dirty="0">
                <a:solidFill>
                  <a:srgbClr val="002060"/>
                </a:solidFill>
              </a:rPr>
              <a:t>Generalized </a:t>
            </a:r>
            <a:r>
              <a:rPr lang="en-US" dirty="0" err="1">
                <a:solidFill>
                  <a:srgbClr val="002060"/>
                </a:solidFill>
              </a:rPr>
              <a:t>IoU</a:t>
            </a:r>
            <a:endParaRPr lang="en-US" dirty="0">
              <a:solidFill>
                <a:srgbClr val="002060"/>
              </a:solidFill>
            </a:endParaRPr>
          </a:p>
          <a:p>
            <a:pPr lvl="1"/>
            <a:r>
              <a:rPr lang="en-US" dirty="0">
                <a:solidFill>
                  <a:srgbClr val="002060"/>
                </a:solidFill>
              </a:rPr>
              <a:t>Equation tinkering</a:t>
            </a:r>
          </a:p>
          <a:p>
            <a:pPr lvl="1"/>
            <a:r>
              <a:rPr lang="en-US" dirty="0">
                <a:solidFill>
                  <a:srgbClr val="002060"/>
                </a:solidFill>
              </a:rPr>
              <a:t>Not all bad prediction are equal	</a:t>
            </a:r>
          </a:p>
          <a:p>
            <a:pPr marL="914400" lvl="2" indent="0">
              <a:buNone/>
            </a:pPr>
            <a:r>
              <a:rPr lang="en-US" dirty="0">
                <a:solidFill>
                  <a:srgbClr val="002060"/>
                </a:solidFill>
              </a:rPr>
              <a:t>Bad Prediction</a:t>
            </a:r>
          </a:p>
          <a:p>
            <a:pPr marL="914400" lvl="2" indent="0">
              <a:buNone/>
            </a:pPr>
            <a:r>
              <a:rPr lang="en-US" dirty="0">
                <a:solidFill>
                  <a:srgbClr val="002060"/>
                </a:solidFill>
              </a:rPr>
              <a:t>Better Prediction</a:t>
            </a:r>
          </a:p>
          <a:p>
            <a:pPr marL="914400" lvl="2" indent="0">
              <a:buNone/>
            </a:pPr>
            <a:r>
              <a:rPr lang="en-US" dirty="0">
                <a:solidFill>
                  <a:srgbClr val="002060"/>
                </a:solidFill>
              </a:rPr>
              <a:t>	Smaller cost</a:t>
            </a:r>
          </a:p>
          <a:p>
            <a:pPr lvl="1"/>
            <a:r>
              <a:rPr lang="en-US" dirty="0">
                <a:solidFill>
                  <a:srgbClr val="002060"/>
                </a:solidFill>
              </a:rPr>
              <a:t>Properties </a:t>
            </a:r>
          </a:p>
          <a:p>
            <a:pPr marL="457200" lvl="1" indent="0">
              <a:buNone/>
            </a:pPr>
            <a:endParaRPr lang="en-US" dirty="0">
              <a:solidFill>
                <a:srgbClr val="002060"/>
              </a:solidFill>
            </a:endParaRPr>
          </a:p>
          <a:p>
            <a:pPr marL="457200" lvl="1" indent="0" algn="r" rtl="1">
              <a:buNone/>
            </a:pPr>
            <a:endParaRPr lang="en-US" sz="800" dirty="0">
              <a:hlinkClick r:id="" action="ppaction://noaction"/>
            </a:endParaRPr>
          </a:p>
          <a:p>
            <a:pPr marL="457200" lvl="1" indent="0" algn="r" rtl="1">
              <a:buNone/>
            </a:pPr>
            <a:endParaRPr lang="en-US" sz="800" dirty="0">
              <a:hlinkClick r:id="" action="ppaction://noaction"/>
            </a:endParaRPr>
          </a:p>
          <a:p>
            <a:pPr marL="457200" lvl="1" indent="0" algn="r" rtl="1">
              <a:buNone/>
            </a:pPr>
            <a:r>
              <a:rPr lang="en-US" sz="800" dirty="0">
                <a:hlinkClick r:id="" action="ppaction://noaction"/>
              </a:rPr>
              <a:t>https://giou.stanford.edu/</a:t>
            </a:r>
            <a:endParaRPr lang="en-US" sz="800" dirty="0"/>
          </a:p>
          <a:p>
            <a:pPr marL="457200" lvl="1" indent="0" algn="r" rtl="1">
              <a:buNone/>
            </a:pPr>
            <a:endParaRPr lang="he-IL" sz="800"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21</a:t>
            </a:fld>
            <a:endParaRPr lang="en-US"/>
          </a:p>
        </p:txBody>
      </p:sp>
      <p:pic>
        <p:nvPicPr>
          <p:cNvPr id="2050" name="Picture 2">
            <a:extLst>
              <a:ext uri="{FF2B5EF4-FFF2-40B4-BE49-F238E27FC236}">
                <a16:creationId xmlns:a16="http://schemas.microsoft.com/office/drawing/2014/main" id="{08DF8A4F-415B-4D3F-8C3B-F84FB41263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924800" y="1251394"/>
            <a:ext cx="3429000" cy="4567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9392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Background</a:t>
            </a:r>
            <a:endParaRPr lang="he-IL" dirty="0">
              <a:solidFill>
                <a:srgbClr val="002060"/>
              </a:solidFill>
            </a:endParaRPr>
          </a:p>
        </p:txBody>
      </p:sp>
      <p:sp>
        <p:nvSpPr>
          <p:cNvPr id="3" name="Content Placeholder 2"/>
          <p:cNvSpPr>
            <a:spLocks noGrp="1"/>
          </p:cNvSpPr>
          <p:nvPr>
            <p:ph idx="1"/>
          </p:nvPr>
        </p:nvSpPr>
        <p:spPr/>
        <p:txBody>
          <a:bodyPr>
            <a:normAutofit/>
          </a:bodyPr>
          <a:lstStyle/>
          <a:p>
            <a:r>
              <a:rPr lang="en-US" dirty="0">
                <a:solidFill>
                  <a:srgbClr val="002060"/>
                </a:solidFill>
              </a:rPr>
              <a:t>Generalized </a:t>
            </a:r>
            <a:r>
              <a:rPr lang="en-US" dirty="0" err="1">
                <a:solidFill>
                  <a:srgbClr val="002060"/>
                </a:solidFill>
              </a:rPr>
              <a:t>IoU</a:t>
            </a:r>
            <a:endParaRPr lang="en-US" dirty="0">
              <a:solidFill>
                <a:srgbClr val="002060"/>
              </a:solidFill>
            </a:endParaRPr>
          </a:p>
          <a:p>
            <a:pPr lvl="1"/>
            <a:r>
              <a:rPr lang="en-US" dirty="0">
                <a:solidFill>
                  <a:srgbClr val="002060"/>
                </a:solidFill>
              </a:rPr>
              <a:t>Equation tinkering</a:t>
            </a:r>
          </a:p>
          <a:p>
            <a:pPr lvl="1"/>
            <a:r>
              <a:rPr lang="en-US" dirty="0">
                <a:solidFill>
                  <a:srgbClr val="002060"/>
                </a:solidFill>
              </a:rPr>
              <a:t>Not all bad prediction are equal	</a:t>
            </a:r>
          </a:p>
          <a:p>
            <a:pPr lvl="1"/>
            <a:r>
              <a:rPr lang="en-US" dirty="0">
                <a:solidFill>
                  <a:srgbClr val="002060"/>
                </a:solidFill>
              </a:rPr>
              <a:t>Properties </a:t>
            </a:r>
          </a:p>
          <a:p>
            <a:pPr marL="914400" lvl="2" indent="0">
              <a:buNone/>
            </a:pPr>
            <a:r>
              <a:rPr lang="en-US" dirty="0">
                <a:solidFill>
                  <a:srgbClr val="002060"/>
                </a:solidFill>
              </a:rPr>
              <a:t>Faster learning</a:t>
            </a:r>
          </a:p>
          <a:p>
            <a:pPr marL="914400" lvl="2" indent="0">
              <a:buNone/>
            </a:pPr>
            <a:r>
              <a:rPr lang="en-US" dirty="0">
                <a:solidFill>
                  <a:srgbClr val="002060"/>
                </a:solidFill>
              </a:rPr>
              <a:t>Bigger range</a:t>
            </a:r>
          </a:p>
          <a:p>
            <a:pPr marL="914400" lvl="2" indent="0">
              <a:buNone/>
            </a:pPr>
            <a:r>
              <a:rPr lang="en-US" dirty="0">
                <a:solidFill>
                  <a:srgbClr val="002060"/>
                </a:solidFill>
              </a:rPr>
              <a:t>Biased to smaller BB</a:t>
            </a:r>
          </a:p>
          <a:p>
            <a:pPr marL="457200" lvl="1" indent="0">
              <a:buNone/>
            </a:pPr>
            <a:endParaRPr lang="en-US" dirty="0">
              <a:solidFill>
                <a:srgbClr val="002060"/>
              </a:solidFill>
            </a:endParaRPr>
          </a:p>
          <a:p>
            <a:pPr marL="457200" lvl="1" indent="0" algn="r" rtl="1">
              <a:buNone/>
            </a:pPr>
            <a:endParaRPr lang="en-US" sz="800" dirty="0">
              <a:hlinkClick r:id="" action="ppaction://noaction"/>
            </a:endParaRPr>
          </a:p>
          <a:p>
            <a:pPr marL="457200" lvl="1" indent="0" algn="r" rtl="1">
              <a:buNone/>
            </a:pPr>
            <a:endParaRPr lang="en-US" sz="800" dirty="0">
              <a:hlinkClick r:id="" action="ppaction://noaction"/>
            </a:endParaRPr>
          </a:p>
          <a:p>
            <a:pPr marL="457200" lvl="1" indent="0" algn="r" rtl="1">
              <a:buNone/>
            </a:pPr>
            <a:r>
              <a:rPr lang="en-US" sz="800" dirty="0">
                <a:hlinkClick r:id="" action="ppaction://noaction"/>
              </a:rPr>
              <a:t>https://giou.stanford.edu/</a:t>
            </a:r>
            <a:endParaRPr lang="en-US" sz="800" dirty="0"/>
          </a:p>
          <a:p>
            <a:pPr marL="457200" lvl="1" indent="0">
              <a:buNone/>
            </a:pP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22</a:t>
            </a:fld>
            <a:endParaRPr lang="en-US"/>
          </a:p>
        </p:txBody>
      </p:sp>
      <p:pic>
        <p:nvPicPr>
          <p:cNvPr id="2050" name="Picture 2">
            <a:extLst>
              <a:ext uri="{FF2B5EF4-FFF2-40B4-BE49-F238E27FC236}">
                <a16:creationId xmlns:a16="http://schemas.microsoft.com/office/drawing/2014/main" id="{08DF8A4F-415B-4D3F-8C3B-F84FB41263B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7924800" y="2689424"/>
            <a:ext cx="3657599" cy="1996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63593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2060"/>
                </a:solidFill>
              </a:rPr>
              <a:t>Literature Survey</a:t>
            </a:r>
            <a:endParaRPr lang="he-IL" dirty="0">
              <a:solidFill>
                <a:srgbClr val="002060"/>
              </a:solidFill>
            </a:endParaRPr>
          </a:p>
        </p:txBody>
      </p:sp>
      <p:sp>
        <p:nvSpPr>
          <p:cNvPr id="3" name="Content Placeholder 2"/>
          <p:cNvSpPr>
            <a:spLocks noGrp="1"/>
          </p:cNvSpPr>
          <p:nvPr>
            <p:ph idx="1"/>
          </p:nvPr>
        </p:nvSpPr>
        <p:spPr/>
        <p:txBody>
          <a:bodyPr/>
          <a:lstStyle/>
          <a:p>
            <a:r>
              <a:rPr lang="en-US" dirty="0">
                <a:solidFill>
                  <a:srgbClr val="002060"/>
                </a:solidFill>
              </a:rPr>
              <a:t>RCNN</a:t>
            </a:r>
          </a:p>
          <a:p>
            <a:r>
              <a:rPr lang="en-US" dirty="0">
                <a:solidFill>
                  <a:srgbClr val="002060"/>
                </a:solidFill>
              </a:rPr>
              <a:t>YOLO v3</a:t>
            </a:r>
          </a:p>
          <a:p>
            <a:pPr marL="0" indent="0">
              <a:buNone/>
            </a:pPr>
            <a:r>
              <a:rPr lang="en-US" dirty="0">
                <a:solidFill>
                  <a:srgbClr val="002060"/>
                </a:solidFill>
              </a:rPr>
              <a:t>  </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23</a:t>
            </a:fld>
            <a:endParaRPr lang="en-US"/>
          </a:p>
        </p:txBody>
      </p:sp>
      <p:pic>
        <p:nvPicPr>
          <p:cNvPr id="6" name="Picture 5">
            <a:extLst>
              <a:ext uri="{FF2B5EF4-FFF2-40B4-BE49-F238E27FC236}">
                <a16:creationId xmlns:a16="http://schemas.microsoft.com/office/drawing/2014/main" id="{E3B5C369-63DE-4A93-80DB-9197EA22495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27393" y="1981727"/>
            <a:ext cx="3869716" cy="3762909"/>
          </a:xfrm>
          <a:prstGeom prst="rect">
            <a:avLst/>
          </a:prstGeom>
        </p:spPr>
      </p:pic>
    </p:spTree>
    <p:extLst>
      <p:ext uri="{BB962C8B-B14F-4D97-AF65-F5344CB8AC3E}">
        <p14:creationId xmlns:p14="http://schemas.microsoft.com/office/powerpoint/2010/main" val="12020812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2060"/>
                </a:solidFill>
              </a:rPr>
              <a:t>Literature Survey</a:t>
            </a:r>
            <a:endParaRPr lang="he-IL" dirty="0">
              <a:solidFill>
                <a:srgbClr val="002060"/>
              </a:solidFill>
            </a:endParaRPr>
          </a:p>
        </p:txBody>
      </p:sp>
      <p:sp>
        <p:nvSpPr>
          <p:cNvPr id="3" name="Content Placeholder 2"/>
          <p:cNvSpPr>
            <a:spLocks noGrp="1"/>
          </p:cNvSpPr>
          <p:nvPr>
            <p:ph idx="1"/>
          </p:nvPr>
        </p:nvSpPr>
        <p:spPr/>
        <p:txBody>
          <a:bodyPr/>
          <a:lstStyle/>
          <a:p>
            <a:r>
              <a:rPr lang="en-US" dirty="0">
                <a:solidFill>
                  <a:srgbClr val="002060"/>
                </a:solidFill>
              </a:rPr>
              <a:t>RCNN</a:t>
            </a:r>
          </a:p>
          <a:p>
            <a:r>
              <a:rPr lang="en-US" dirty="0">
                <a:solidFill>
                  <a:srgbClr val="002060"/>
                </a:solidFill>
              </a:rPr>
              <a:t>YOLO v3</a:t>
            </a:r>
          </a:p>
          <a:p>
            <a:pPr marL="0" indent="0">
              <a:buNone/>
            </a:pPr>
            <a:r>
              <a:rPr lang="en-US" dirty="0">
                <a:solidFill>
                  <a:srgbClr val="002060"/>
                </a:solidFill>
              </a:rPr>
              <a:t>  </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24</a:t>
            </a:fld>
            <a:endParaRPr lang="en-US"/>
          </a:p>
        </p:txBody>
      </p:sp>
      <p:pic>
        <p:nvPicPr>
          <p:cNvPr id="6" name="Picture 5">
            <a:extLst>
              <a:ext uri="{FF2B5EF4-FFF2-40B4-BE49-F238E27FC236}">
                <a16:creationId xmlns:a16="http://schemas.microsoft.com/office/drawing/2014/main" id="{E3B5C369-63DE-4A93-80DB-9197EA22495A}"/>
              </a:ext>
            </a:extLst>
          </p:cNvPr>
          <p:cNvPicPr>
            <a:picLocks noChangeAspect="1"/>
          </p:cNvPicPr>
          <p:nvPr/>
        </p:nvPicPr>
        <p:blipFill>
          <a:blip r:embed="rId2"/>
          <a:stretch>
            <a:fillRect/>
          </a:stretch>
        </p:blipFill>
        <p:spPr>
          <a:xfrm>
            <a:off x="4142103" y="1981727"/>
            <a:ext cx="7440297" cy="3762909"/>
          </a:xfrm>
          <a:prstGeom prst="rect">
            <a:avLst/>
          </a:prstGeom>
        </p:spPr>
      </p:pic>
    </p:spTree>
    <p:extLst>
      <p:ext uri="{BB962C8B-B14F-4D97-AF65-F5344CB8AC3E}">
        <p14:creationId xmlns:p14="http://schemas.microsoft.com/office/powerpoint/2010/main" val="541485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Chosen Solution</a:t>
            </a:r>
            <a:endParaRPr lang="he-IL" dirty="0">
              <a:solidFill>
                <a:srgbClr val="002060"/>
              </a:solidFill>
            </a:endParaRPr>
          </a:p>
        </p:txBody>
      </p:sp>
      <p:sp>
        <p:nvSpPr>
          <p:cNvPr id="3" name="Content Placeholder 2"/>
          <p:cNvSpPr>
            <a:spLocks noGrp="1"/>
          </p:cNvSpPr>
          <p:nvPr>
            <p:ph idx="1"/>
          </p:nvPr>
        </p:nvSpPr>
        <p:spPr/>
        <p:txBody>
          <a:bodyPr/>
          <a:lstStyle/>
          <a:p>
            <a:r>
              <a:rPr lang="en-US" dirty="0">
                <a:solidFill>
                  <a:srgbClr val="002060"/>
                </a:solidFill>
              </a:rPr>
              <a:t>YOLO v5</a:t>
            </a:r>
          </a:p>
          <a:p>
            <a:pPr lvl="1"/>
            <a:r>
              <a:rPr lang="en-US" dirty="0" err="1">
                <a:solidFill>
                  <a:srgbClr val="002060"/>
                </a:solidFill>
              </a:rPr>
              <a:t>mAP</a:t>
            </a:r>
            <a:endParaRPr lang="en-US" dirty="0">
              <a:solidFill>
                <a:srgbClr val="002060"/>
              </a:solidFill>
            </a:endParaRPr>
          </a:p>
          <a:p>
            <a:pPr lvl="1"/>
            <a:r>
              <a:rPr lang="en-US" dirty="0">
                <a:solidFill>
                  <a:srgbClr val="002060"/>
                </a:solidFill>
              </a:rPr>
              <a:t>Inference</a:t>
            </a:r>
          </a:p>
          <a:p>
            <a:r>
              <a:rPr lang="en-US" dirty="0">
                <a:solidFill>
                  <a:srgbClr val="002060"/>
                </a:solidFill>
              </a:rPr>
              <a:t>Architecture </a:t>
            </a:r>
          </a:p>
          <a:p>
            <a:r>
              <a:rPr lang="en-US" dirty="0">
                <a:solidFill>
                  <a:srgbClr val="002060"/>
                </a:solidFill>
              </a:rPr>
              <a:t>YOLO v5 vs. YOLO v4</a:t>
            </a:r>
          </a:p>
          <a:p>
            <a:pPr lvl="1"/>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25</a:t>
            </a:fld>
            <a:endParaRPr lang="en-US"/>
          </a:p>
        </p:txBody>
      </p:sp>
      <p:pic>
        <p:nvPicPr>
          <p:cNvPr id="6" name="Picture 5">
            <a:extLst>
              <a:ext uri="{FF2B5EF4-FFF2-40B4-BE49-F238E27FC236}">
                <a16:creationId xmlns:a16="http://schemas.microsoft.com/office/drawing/2014/main" id="{50E222B6-708F-4479-908C-E70C7B575FA1}"/>
              </a:ext>
            </a:extLst>
          </p:cNvPr>
          <p:cNvPicPr>
            <a:picLocks noChangeAspect="1"/>
          </p:cNvPicPr>
          <p:nvPr/>
        </p:nvPicPr>
        <p:blipFill>
          <a:blip r:embed="rId2"/>
          <a:stretch>
            <a:fillRect/>
          </a:stretch>
        </p:blipFill>
        <p:spPr>
          <a:xfrm>
            <a:off x="5181600" y="2276301"/>
            <a:ext cx="6400800" cy="3173761"/>
          </a:xfrm>
          <a:prstGeom prst="rect">
            <a:avLst/>
          </a:prstGeom>
        </p:spPr>
      </p:pic>
    </p:spTree>
    <p:extLst>
      <p:ext uri="{BB962C8B-B14F-4D97-AF65-F5344CB8AC3E}">
        <p14:creationId xmlns:p14="http://schemas.microsoft.com/office/powerpoint/2010/main" val="3476935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Chosen Solution</a:t>
            </a:r>
            <a:endParaRPr lang="he-IL" dirty="0">
              <a:solidFill>
                <a:srgbClr val="002060"/>
              </a:solidFill>
            </a:endParaRPr>
          </a:p>
        </p:txBody>
      </p:sp>
      <p:sp>
        <p:nvSpPr>
          <p:cNvPr id="3" name="Content Placeholder 2"/>
          <p:cNvSpPr>
            <a:spLocks noGrp="1"/>
          </p:cNvSpPr>
          <p:nvPr>
            <p:ph idx="1"/>
          </p:nvPr>
        </p:nvSpPr>
        <p:spPr/>
        <p:txBody>
          <a:bodyPr/>
          <a:lstStyle/>
          <a:p>
            <a:r>
              <a:rPr lang="en-US" dirty="0">
                <a:solidFill>
                  <a:srgbClr val="002060"/>
                </a:solidFill>
              </a:rPr>
              <a:t>YOLO v5</a:t>
            </a:r>
          </a:p>
          <a:p>
            <a:r>
              <a:rPr lang="en-US" dirty="0">
                <a:solidFill>
                  <a:srgbClr val="002060"/>
                </a:solidFill>
              </a:rPr>
              <a:t>Architecture </a:t>
            </a:r>
          </a:p>
          <a:p>
            <a:pPr marL="0" indent="0">
              <a:buNone/>
            </a:pPr>
            <a:endParaRPr lang="en-US" dirty="0">
              <a:solidFill>
                <a:srgbClr val="002060"/>
              </a:solidFill>
            </a:endParaRPr>
          </a:p>
          <a:p>
            <a:r>
              <a:rPr lang="en-US" dirty="0">
                <a:solidFill>
                  <a:srgbClr val="002060"/>
                </a:solidFill>
              </a:rPr>
              <a:t>YOLO v5 vs. YOLO v4</a:t>
            </a:r>
          </a:p>
          <a:p>
            <a:pPr lvl="1"/>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26</a:t>
            </a:fld>
            <a:endParaRPr lang="en-US"/>
          </a:p>
        </p:txBody>
      </p:sp>
      <p:pic>
        <p:nvPicPr>
          <p:cNvPr id="6" name="Picture 5">
            <a:extLst>
              <a:ext uri="{FF2B5EF4-FFF2-40B4-BE49-F238E27FC236}">
                <a16:creationId xmlns:a16="http://schemas.microsoft.com/office/drawing/2014/main" id="{50E222B6-708F-4479-908C-E70C7B575FA1}"/>
              </a:ext>
            </a:extLst>
          </p:cNvPr>
          <p:cNvPicPr>
            <a:picLocks noChangeAspect="1"/>
          </p:cNvPicPr>
          <p:nvPr/>
        </p:nvPicPr>
        <p:blipFill>
          <a:blip r:embed="rId2"/>
          <a:stretch>
            <a:fillRect/>
          </a:stretch>
        </p:blipFill>
        <p:spPr>
          <a:xfrm>
            <a:off x="5181600" y="2276301"/>
            <a:ext cx="6400800" cy="3173761"/>
          </a:xfrm>
          <a:prstGeom prst="rect">
            <a:avLst/>
          </a:prstGeom>
        </p:spPr>
      </p:pic>
    </p:spTree>
    <p:extLst>
      <p:ext uri="{BB962C8B-B14F-4D97-AF65-F5344CB8AC3E}">
        <p14:creationId xmlns:p14="http://schemas.microsoft.com/office/powerpoint/2010/main" val="25229544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Chosen Solution</a:t>
            </a:r>
            <a:endParaRPr lang="he-IL" dirty="0">
              <a:solidFill>
                <a:srgbClr val="002060"/>
              </a:solidFill>
            </a:endParaRPr>
          </a:p>
        </p:txBody>
      </p:sp>
      <p:sp>
        <p:nvSpPr>
          <p:cNvPr id="3" name="Content Placeholder 2"/>
          <p:cNvSpPr>
            <a:spLocks noGrp="1"/>
          </p:cNvSpPr>
          <p:nvPr>
            <p:ph idx="1"/>
          </p:nvPr>
        </p:nvSpPr>
        <p:spPr/>
        <p:txBody>
          <a:bodyPr/>
          <a:lstStyle/>
          <a:p>
            <a:r>
              <a:rPr lang="en-US" dirty="0">
                <a:solidFill>
                  <a:srgbClr val="002060"/>
                </a:solidFill>
              </a:rPr>
              <a:t>YOLO v5</a:t>
            </a:r>
          </a:p>
          <a:p>
            <a:r>
              <a:rPr lang="en-US" dirty="0">
                <a:solidFill>
                  <a:srgbClr val="002060"/>
                </a:solidFill>
              </a:rPr>
              <a:t>Architecture </a:t>
            </a:r>
          </a:p>
          <a:p>
            <a:pPr marL="0" indent="0">
              <a:buNone/>
            </a:pPr>
            <a:endParaRPr lang="en-US" dirty="0">
              <a:solidFill>
                <a:srgbClr val="002060"/>
              </a:solidFill>
            </a:endParaRPr>
          </a:p>
          <a:p>
            <a:r>
              <a:rPr lang="en-US" dirty="0">
                <a:solidFill>
                  <a:srgbClr val="002060"/>
                </a:solidFill>
              </a:rPr>
              <a:t>YOLO v5 vs. YOLO v4</a:t>
            </a:r>
          </a:p>
          <a:p>
            <a:pPr marL="0" indent="0">
              <a:buNone/>
            </a:pPr>
            <a:endParaRPr lang="en-US" dirty="0">
              <a:solidFill>
                <a:srgbClr val="002060"/>
              </a:solidFill>
            </a:endParaRPr>
          </a:p>
          <a:p>
            <a:pPr lvl="1"/>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27</a:t>
            </a:fld>
            <a:endParaRPr lang="en-US"/>
          </a:p>
        </p:txBody>
      </p:sp>
      <p:pic>
        <p:nvPicPr>
          <p:cNvPr id="6" name="Picture 5">
            <a:extLst>
              <a:ext uri="{FF2B5EF4-FFF2-40B4-BE49-F238E27FC236}">
                <a16:creationId xmlns:a16="http://schemas.microsoft.com/office/drawing/2014/main" id="{50E222B6-708F-4479-908C-E70C7B575FA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10817" y="2276301"/>
            <a:ext cx="5342365" cy="3173761"/>
          </a:xfrm>
          <a:prstGeom prst="rect">
            <a:avLst/>
          </a:prstGeom>
        </p:spPr>
      </p:pic>
    </p:spTree>
    <p:extLst>
      <p:ext uri="{BB962C8B-B14F-4D97-AF65-F5344CB8AC3E}">
        <p14:creationId xmlns:p14="http://schemas.microsoft.com/office/powerpoint/2010/main" val="34630826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Chosen Solution</a:t>
            </a:r>
            <a:endParaRPr lang="he-IL" dirty="0">
              <a:solidFill>
                <a:srgbClr val="002060"/>
              </a:solidFill>
            </a:endParaRPr>
          </a:p>
        </p:txBody>
      </p:sp>
      <p:sp>
        <p:nvSpPr>
          <p:cNvPr id="3" name="Content Placeholder 2"/>
          <p:cNvSpPr>
            <a:spLocks noGrp="1"/>
          </p:cNvSpPr>
          <p:nvPr>
            <p:ph idx="1"/>
          </p:nvPr>
        </p:nvSpPr>
        <p:spPr/>
        <p:txBody>
          <a:bodyPr/>
          <a:lstStyle/>
          <a:p>
            <a:r>
              <a:rPr lang="en-US" dirty="0">
                <a:solidFill>
                  <a:srgbClr val="002060"/>
                </a:solidFill>
              </a:rPr>
              <a:t>YOLO v5</a:t>
            </a:r>
          </a:p>
          <a:p>
            <a:r>
              <a:rPr lang="en-US" dirty="0">
                <a:solidFill>
                  <a:srgbClr val="002060"/>
                </a:solidFill>
              </a:rPr>
              <a:t>Architecture </a:t>
            </a:r>
          </a:p>
          <a:p>
            <a:pPr marL="0" indent="0">
              <a:buNone/>
            </a:pPr>
            <a:endParaRPr lang="en-US" dirty="0">
              <a:solidFill>
                <a:srgbClr val="002060"/>
              </a:solidFill>
            </a:endParaRPr>
          </a:p>
          <a:p>
            <a:r>
              <a:rPr lang="en-US" dirty="0">
                <a:solidFill>
                  <a:srgbClr val="002060"/>
                </a:solidFill>
              </a:rPr>
              <a:t>YOLO v5 vs. YOLO v4</a:t>
            </a:r>
          </a:p>
          <a:p>
            <a:pPr marL="0" indent="0">
              <a:buNone/>
            </a:pPr>
            <a:endParaRPr lang="en-US" dirty="0">
              <a:solidFill>
                <a:srgbClr val="002060"/>
              </a:solidFill>
            </a:endParaRPr>
          </a:p>
          <a:p>
            <a:pPr lvl="1"/>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28</a:t>
            </a:fld>
            <a:endParaRPr lang="en-US"/>
          </a:p>
        </p:txBody>
      </p:sp>
      <p:pic>
        <p:nvPicPr>
          <p:cNvPr id="6" name="Picture 5">
            <a:extLst>
              <a:ext uri="{FF2B5EF4-FFF2-40B4-BE49-F238E27FC236}">
                <a16:creationId xmlns:a16="http://schemas.microsoft.com/office/drawing/2014/main" id="{50E222B6-708F-4479-908C-E70C7B575FA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10817" y="2277782"/>
            <a:ext cx="5342365" cy="3170799"/>
          </a:xfrm>
          <a:prstGeom prst="rect">
            <a:avLst/>
          </a:prstGeom>
        </p:spPr>
      </p:pic>
    </p:spTree>
    <p:extLst>
      <p:ext uri="{BB962C8B-B14F-4D97-AF65-F5344CB8AC3E}">
        <p14:creationId xmlns:p14="http://schemas.microsoft.com/office/powerpoint/2010/main" val="39024377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Chosen Solution</a:t>
            </a:r>
            <a:endParaRPr lang="he-IL" dirty="0">
              <a:solidFill>
                <a:srgbClr val="002060"/>
              </a:solidFill>
            </a:endParaRPr>
          </a:p>
        </p:txBody>
      </p:sp>
      <p:sp>
        <p:nvSpPr>
          <p:cNvPr id="3" name="Content Placeholder 2"/>
          <p:cNvSpPr>
            <a:spLocks noGrp="1"/>
          </p:cNvSpPr>
          <p:nvPr>
            <p:ph idx="1"/>
          </p:nvPr>
        </p:nvSpPr>
        <p:spPr/>
        <p:txBody>
          <a:bodyPr/>
          <a:lstStyle/>
          <a:p>
            <a:r>
              <a:rPr lang="en-US" dirty="0">
                <a:solidFill>
                  <a:srgbClr val="002060"/>
                </a:solidFill>
              </a:rPr>
              <a:t>YOLO v5</a:t>
            </a:r>
          </a:p>
          <a:p>
            <a:r>
              <a:rPr lang="en-US" dirty="0">
                <a:solidFill>
                  <a:srgbClr val="002060"/>
                </a:solidFill>
              </a:rPr>
              <a:t>Architecture </a:t>
            </a:r>
          </a:p>
          <a:p>
            <a:pPr marL="0" indent="0">
              <a:buNone/>
            </a:pPr>
            <a:endParaRPr lang="en-US" dirty="0">
              <a:solidFill>
                <a:srgbClr val="002060"/>
              </a:solidFill>
            </a:endParaRPr>
          </a:p>
          <a:p>
            <a:r>
              <a:rPr lang="en-US" dirty="0">
                <a:solidFill>
                  <a:srgbClr val="002060"/>
                </a:solidFill>
              </a:rPr>
              <a:t>YOLO v5 vs. YOLO v4</a:t>
            </a:r>
          </a:p>
          <a:p>
            <a:pPr marL="0" indent="0">
              <a:buNone/>
            </a:pPr>
            <a:endParaRPr lang="en-US" dirty="0">
              <a:solidFill>
                <a:srgbClr val="002060"/>
              </a:solidFill>
            </a:endParaRPr>
          </a:p>
          <a:p>
            <a:pPr lvl="1"/>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29</a:t>
            </a:fld>
            <a:endParaRPr lang="en-US"/>
          </a:p>
        </p:txBody>
      </p:sp>
      <p:pic>
        <p:nvPicPr>
          <p:cNvPr id="6" name="Picture 5">
            <a:extLst>
              <a:ext uri="{FF2B5EF4-FFF2-40B4-BE49-F238E27FC236}">
                <a16:creationId xmlns:a16="http://schemas.microsoft.com/office/drawing/2014/main" id="{50E222B6-708F-4479-908C-E70C7B575FA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812300" y="2277782"/>
            <a:ext cx="5139399" cy="3170799"/>
          </a:xfrm>
          <a:prstGeom prst="rect">
            <a:avLst/>
          </a:prstGeom>
        </p:spPr>
      </p:pic>
    </p:spTree>
    <p:extLst>
      <p:ext uri="{BB962C8B-B14F-4D97-AF65-F5344CB8AC3E}">
        <p14:creationId xmlns:p14="http://schemas.microsoft.com/office/powerpoint/2010/main" val="1315652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Project Goal</a:t>
            </a:r>
            <a:endParaRPr lang="he-IL" dirty="0">
              <a:solidFill>
                <a:srgbClr val="002060"/>
              </a:solidFill>
            </a:endParaRPr>
          </a:p>
        </p:txBody>
      </p:sp>
      <p:sp>
        <p:nvSpPr>
          <p:cNvPr id="3" name="Content Placeholder 2"/>
          <p:cNvSpPr>
            <a:spLocks noGrp="1"/>
          </p:cNvSpPr>
          <p:nvPr>
            <p:ph idx="1"/>
          </p:nvPr>
        </p:nvSpPr>
        <p:spPr>
          <a:xfrm>
            <a:off x="609600" y="1600201"/>
            <a:ext cx="10972800" cy="1752599"/>
          </a:xfrm>
        </p:spPr>
        <p:txBody>
          <a:bodyPr/>
          <a:lstStyle/>
          <a:p>
            <a:r>
              <a:rPr lang="en-US" dirty="0">
                <a:solidFill>
                  <a:srgbClr val="002060"/>
                </a:solidFill>
              </a:rPr>
              <a:t>Create a tennis ball tracking system</a:t>
            </a:r>
          </a:p>
          <a:p>
            <a:pPr lvl="1"/>
            <a:r>
              <a:rPr lang="en-US" dirty="0">
                <a:solidFill>
                  <a:srgbClr val="002060"/>
                </a:solidFill>
              </a:rPr>
              <a:t>Classic algorithms are inadequate to do so reliably</a:t>
            </a:r>
          </a:p>
          <a:p>
            <a:pPr lvl="1"/>
            <a:r>
              <a:rPr lang="en-US" dirty="0">
                <a:solidFill>
                  <a:srgbClr val="002060"/>
                </a:solidFill>
              </a:rPr>
              <a:t>Small object with consistent features prone to false positives</a:t>
            </a:r>
          </a:p>
          <a:p>
            <a:pPr marL="457200" lvl="1" indent="0">
              <a:buNone/>
            </a:pPr>
            <a:endParaRPr lang="en-US" dirty="0">
              <a:solidFill>
                <a:srgbClr val="002060"/>
              </a:solidFill>
            </a:endParaRPr>
          </a:p>
          <a:p>
            <a:pPr marL="457200" lvl="1" indent="0">
              <a:buNone/>
            </a:pPr>
            <a:endParaRPr lang="en-US" dirty="0">
              <a:solidFill>
                <a:srgbClr val="002060"/>
              </a:solidFill>
            </a:endParaRPr>
          </a:p>
          <a:p>
            <a:pPr lvl="1">
              <a:buFont typeface="Arial" panose="020B0604020202020204" pitchFamily="34" charset="0"/>
              <a:buChar char="•"/>
            </a:pPr>
            <a:endParaRPr lang="en-US" dirty="0">
              <a:solidFill>
                <a:srgbClr val="002060"/>
              </a:solidFill>
            </a:endParaRPr>
          </a:p>
          <a:p>
            <a:pPr lvl="1"/>
            <a:endParaRPr lang="en-US" dirty="0">
              <a:solidFill>
                <a:srgbClr val="002060"/>
              </a:solidFill>
            </a:endParaRPr>
          </a:p>
          <a:p>
            <a:pPr lvl="1"/>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3</a:t>
            </a:fld>
            <a:endParaRPr lang="en-US"/>
          </a:p>
        </p:txBody>
      </p:sp>
      <p:sp>
        <p:nvSpPr>
          <p:cNvPr id="6" name="Content Placeholder 2">
            <a:extLst>
              <a:ext uri="{FF2B5EF4-FFF2-40B4-BE49-F238E27FC236}">
                <a16:creationId xmlns:a16="http://schemas.microsoft.com/office/drawing/2014/main" id="{B66BFFF7-1633-4F0E-8489-149FEF45A40C}"/>
              </a:ext>
            </a:extLst>
          </p:cNvPr>
          <p:cNvSpPr txBox="1">
            <a:spLocks/>
          </p:cNvSpPr>
          <p:nvPr/>
        </p:nvSpPr>
        <p:spPr>
          <a:xfrm>
            <a:off x="587829" y="4000500"/>
            <a:ext cx="10972800" cy="1752599"/>
          </a:xfrm>
          <a:prstGeom prst="rect">
            <a:avLst/>
          </a:prstGeom>
        </p:spPr>
        <p:txBody>
          <a:bodyPr vert="horz" lIns="91440" tIns="45720" rIns="91440" bIns="45720" rtlCol="1">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solidFill>
                  <a:srgbClr val="002060"/>
                </a:solidFill>
              </a:rPr>
              <a:t>Real time constraints</a:t>
            </a:r>
          </a:p>
          <a:p>
            <a:pPr lvl="1"/>
            <a:r>
              <a:rPr lang="en-US" dirty="0">
                <a:solidFill>
                  <a:srgbClr val="002060"/>
                </a:solidFill>
              </a:rPr>
              <a:t>Video runs at 30fps</a:t>
            </a:r>
          </a:p>
          <a:p>
            <a:pPr lvl="1"/>
            <a:r>
              <a:rPr lang="en-US" dirty="0">
                <a:solidFill>
                  <a:srgbClr val="002060"/>
                </a:solidFill>
              </a:rPr>
              <a:t>Inference time should be ≤33</a:t>
            </a:r>
          </a:p>
          <a:p>
            <a:pPr marL="457200" lvl="1" indent="0">
              <a:buFont typeface="Arial" panose="020B0604020202020204" pitchFamily="34" charset="0"/>
              <a:buNone/>
            </a:pPr>
            <a:endParaRPr lang="en-US" dirty="0">
              <a:solidFill>
                <a:srgbClr val="002060"/>
              </a:solidFill>
            </a:endParaRPr>
          </a:p>
          <a:p>
            <a:pPr marL="457200" lvl="1" indent="0">
              <a:buFont typeface="Arial" panose="020B0604020202020204" pitchFamily="34" charset="0"/>
              <a:buNone/>
            </a:pPr>
            <a:endParaRPr lang="en-US" dirty="0">
              <a:solidFill>
                <a:srgbClr val="002060"/>
              </a:solidFill>
            </a:endParaRPr>
          </a:p>
          <a:p>
            <a:pPr lvl="1">
              <a:buFont typeface="Arial" panose="020B0604020202020204" pitchFamily="34" charset="0"/>
              <a:buChar char="•"/>
            </a:pPr>
            <a:endParaRPr lang="en-US" dirty="0">
              <a:solidFill>
                <a:srgbClr val="002060"/>
              </a:solidFill>
            </a:endParaRPr>
          </a:p>
          <a:p>
            <a:pPr lvl="1"/>
            <a:endParaRPr lang="en-US" dirty="0">
              <a:solidFill>
                <a:srgbClr val="002060"/>
              </a:solidFill>
            </a:endParaRPr>
          </a:p>
          <a:p>
            <a:pPr lvl="1"/>
            <a:endParaRPr lang="he-IL" dirty="0">
              <a:solidFill>
                <a:srgbClr val="002060"/>
              </a:solidFill>
            </a:endParaRPr>
          </a:p>
        </p:txBody>
      </p:sp>
    </p:spTree>
    <p:extLst>
      <p:ext uri="{BB962C8B-B14F-4D97-AF65-F5344CB8AC3E}">
        <p14:creationId xmlns:p14="http://schemas.microsoft.com/office/powerpoint/2010/main" val="3348778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Chosen Solution</a:t>
            </a:r>
            <a:endParaRPr lang="he-IL" dirty="0">
              <a:solidFill>
                <a:srgbClr val="002060"/>
              </a:solidFill>
            </a:endParaRPr>
          </a:p>
        </p:txBody>
      </p:sp>
      <p:sp>
        <p:nvSpPr>
          <p:cNvPr id="3" name="Content Placeholder 2"/>
          <p:cNvSpPr>
            <a:spLocks noGrp="1"/>
          </p:cNvSpPr>
          <p:nvPr>
            <p:ph idx="1"/>
          </p:nvPr>
        </p:nvSpPr>
        <p:spPr/>
        <p:txBody>
          <a:bodyPr/>
          <a:lstStyle/>
          <a:p>
            <a:r>
              <a:rPr lang="en-US" dirty="0">
                <a:solidFill>
                  <a:srgbClr val="002060"/>
                </a:solidFill>
              </a:rPr>
              <a:t>YOLO v5</a:t>
            </a:r>
          </a:p>
          <a:p>
            <a:r>
              <a:rPr lang="en-US" dirty="0">
                <a:solidFill>
                  <a:srgbClr val="002060"/>
                </a:solidFill>
              </a:rPr>
              <a:t>Architecture </a:t>
            </a:r>
          </a:p>
          <a:p>
            <a:pPr marL="0" indent="0">
              <a:buNone/>
            </a:pPr>
            <a:endParaRPr lang="en-US" dirty="0">
              <a:solidFill>
                <a:srgbClr val="002060"/>
              </a:solidFill>
            </a:endParaRPr>
          </a:p>
          <a:p>
            <a:r>
              <a:rPr lang="en-US" dirty="0">
                <a:solidFill>
                  <a:srgbClr val="002060"/>
                </a:solidFill>
              </a:rPr>
              <a:t>YOLO v5 vs. YOLO v4</a:t>
            </a:r>
          </a:p>
          <a:p>
            <a:pPr marL="0" indent="0">
              <a:buNone/>
            </a:pPr>
            <a:endParaRPr lang="en-US" dirty="0">
              <a:solidFill>
                <a:srgbClr val="002060"/>
              </a:solidFill>
            </a:endParaRPr>
          </a:p>
          <a:p>
            <a:pPr lvl="1"/>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30</a:t>
            </a:fld>
            <a:endParaRPr lang="en-US"/>
          </a:p>
        </p:txBody>
      </p:sp>
      <p:pic>
        <p:nvPicPr>
          <p:cNvPr id="6" name="Picture 5">
            <a:extLst>
              <a:ext uri="{FF2B5EF4-FFF2-40B4-BE49-F238E27FC236}">
                <a16:creationId xmlns:a16="http://schemas.microsoft.com/office/drawing/2014/main" id="{50E222B6-708F-4479-908C-E70C7B575FA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812300" y="2325681"/>
            <a:ext cx="5139399" cy="3075001"/>
          </a:xfrm>
          <a:prstGeom prst="rect">
            <a:avLst/>
          </a:prstGeom>
        </p:spPr>
      </p:pic>
    </p:spTree>
    <p:extLst>
      <p:ext uri="{BB962C8B-B14F-4D97-AF65-F5344CB8AC3E}">
        <p14:creationId xmlns:p14="http://schemas.microsoft.com/office/powerpoint/2010/main" val="17277709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Next </a:t>
            </a:r>
            <a:endParaRPr lang="he-IL" dirty="0">
              <a:solidFill>
                <a:srgbClr val="002060"/>
              </a:solidFill>
            </a:endParaRPr>
          </a:p>
        </p:txBody>
      </p:sp>
      <p:sp>
        <p:nvSpPr>
          <p:cNvPr id="3" name="Content Placeholder 2"/>
          <p:cNvSpPr>
            <a:spLocks noGrp="1"/>
          </p:cNvSpPr>
          <p:nvPr>
            <p:ph idx="1"/>
          </p:nvPr>
        </p:nvSpPr>
        <p:spPr/>
        <p:txBody>
          <a:bodyPr/>
          <a:lstStyle/>
          <a:p>
            <a:endParaRPr lang="en-US" dirty="0">
              <a:solidFill>
                <a:srgbClr val="002060"/>
              </a:solidFill>
            </a:endParaRPr>
          </a:p>
          <a:p>
            <a:r>
              <a:rPr lang="en-US" dirty="0">
                <a:solidFill>
                  <a:srgbClr val="002060"/>
                </a:solidFill>
              </a:rPr>
              <a:t>Project schema block </a:t>
            </a:r>
          </a:p>
          <a:p>
            <a:r>
              <a:rPr lang="en-US" dirty="0">
                <a:solidFill>
                  <a:srgbClr val="002060"/>
                </a:solidFill>
              </a:rPr>
              <a:t>Training and Results </a:t>
            </a:r>
          </a:p>
          <a:p>
            <a:r>
              <a:rPr lang="en-US" dirty="0">
                <a:solidFill>
                  <a:srgbClr val="002060"/>
                </a:solidFill>
              </a:rPr>
              <a:t>Conclusions and future work .</a:t>
            </a:r>
          </a:p>
          <a:p>
            <a:pPr marL="0" indent="0">
              <a:buNone/>
            </a:pPr>
            <a:endParaRPr lang="en-US"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31</a:t>
            </a:fld>
            <a:endParaRPr lang="en-US"/>
          </a:p>
        </p:txBody>
      </p:sp>
    </p:spTree>
    <p:extLst>
      <p:ext uri="{BB962C8B-B14F-4D97-AF65-F5344CB8AC3E}">
        <p14:creationId xmlns:p14="http://schemas.microsoft.com/office/powerpoint/2010/main" val="716277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Project Schema Block</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32</a:t>
            </a:fld>
            <a:endParaRPr lang="en-US"/>
          </a:p>
        </p:txBody>
      </p:sp>
      <p:pic>
        <p:nvPicPr>
          <p:cNvPr id="6" name="Content Placeholder 5">
            <a:extLst>
              <a:ext uri="{FF2B5EF4-FFF2-40B4-BE49-F238E27FC236}">
                <a16:creationId xmlns:a16="http://schemas.microsoft.com/office/drawing/2014/main" id="{186E823A-4ADA-42B0-A7A7-57DA044C5AB5}"/>
              </a:ext>
            </a:extLst>
          </p:cNvPr>
          <p:cNvPicPr>
            <a:picLocks noGrp="1"/>
          </p:cNvPicPr>
          <p:nvPr>
            <p:ph idx="1"/>
          </p:nvPr>
        </p:nvPicPr>
        <p:blipFill>
          <a:blip r:embed="rId3"/>
          <a:stretch>
            <a:fillRect/>
          </a:stretch>
        </p:blipFill>
        <p:spPr>
          <a:xfrm>
            <a:off x="2133564" y="1600200"/>
            <a:ext cx="7924872" cy="4525963"/>
          </a:xfrm>
          <a:prstGeom prst="rect">
            <a:avLst/>
          </a:prstGeom>
        </p:spPr>
      </p:pic>
    </p:spTree>
    <p:extLst>
      <p:ext uri="{BB962C8B-B14F-4D97-AF65-F5344CB8AC3E}">
        <p14:creationId xmlns:p14="http://schemas.microsoft.com/office/powerpoint/2010/main" val="38961934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94BA5-EB99-4CE7-B5B1-3B66FB7E2B45}"/>
              </a:ext>
            </a:extLst>
          </p:cNvPr>
          <p:cNvSpPr>
            <a:spLocks noGrp="1"/>
          </p:cNvSpPr>
          <p:nvPr>
            <p:ph type="title"/>
          </p:nvPr>
        </p:nvSpPr>
        <p:spPr>
          <a:xfrm>
            <a:off x="609600" y="304800"/>
            <a:ext cx="10972800" cy="1143000"/>
          </a:xfrm>
        </p:spPr>
        <p:txBody>
          <a:bodyPr/>
          <a:lstStyle/>
          <a:p>
            <a:r>
              <a:rPr lang="en-US" dirty="0">
                <a:solidFill>
                  <a:srgbClr val="002060"/>
                </a:solidFill>
              </a:rPr>
              <a:t>Data Image example</a:t>
            </a:r>
            <a:endParaRPr lang="he-IL" dirty="0"/>
          </a:p>
        </p:txBody>
      </p:sp>
      <p:sp>
        <p:nvSpPr>
          <p:cNvPr id="4" name="Slide Number Placeholder 3">
            <a:extLst>
              <a:ext uri="{FF2B5EF4-FFF2-40B4-BE49-F238E27FC236}">
                <a16:creationId xmlns:a16="http://schemas.microsoft.com/office/drawing/2014/main" id="{459132A6-D2E9-482E-BC22-B8824F9786AD}"/>
              </a:ext>
            </a:extLst>
          </p:cNvPr>
          <p:cNvSpPr>
            <a:spLocks noGrp="1"/>
          </p:cNvSpPr>
          <p:nvPr>
            <p:ph type="sldNum" sz="quarter" idx="12"/>
          </p:nvPr>
        </p:nvSpPr>
        <p:spPr/>
        <p:txBody>
          <a:bodyPr/>
          <a:lstStyle/>
          <a:p>
            <a:fld id="{B01D9778-10B4-40FB-B4E4-44FA89A86639}" type="slidenum">
              <a:rPr lang="en-US" smtClean="0"/>
              <a:pPr/>
              <a:t>33</a:t>
            </a:fld>
            <a:endParaRPr lang="en-US"/>
          </a:p>
        </p:txBody>
      </p:sp>
      <p:sp>
        <p:nvSpPr>
          <p:cNvPr id="5" name="Content Placeholder 4">
            <a:extLst>
              <a:ext uri="{FF2B5EF4-FFF2-40B4-BE49-F238E27FC236}">
                <a16:creationId xmlns:a16="http://schemas.microsoft.com/office/drawing/2014/main" id="{886BBC2E-E601-4F3A-B706-38B06620383F}"/>
              </a:ext>
            </a:extLst>
          </p:cNvPr>
          <p:cNvSpPr>
            <a:spLocks noGrp="1"/>
          </p:cNvSpPr>
          <p:nvPr>
            <p:ph idx="1"/>
          </p:nvPr>
        </p:nvSpPr>
        <p:spPr/>
        <p:txBody>
          <a:bodyPr/>
          <a:lstStyle/>
          <a:p>
            <a:pPr marL="0" indent="0">
              <a:buNone/>
            </a:pPr>
            <a:r>
              <a:rPr lang="he-IL" dirty="0"/>
              <a:t>   </a:t>
            </a:r>
          </a:p>
        </p:txBody>
      </p:sp>
      <p:pic>
        <p:nvPicPr>
          <p:cNvPr id="8" name="Picture 7">
            <a:extLst>
              <a:ext uri="{FF2B5EF4-FFF2-40B4-BE49-F238E27FC236}">
                <a16:creationId xmlns:a16="http://schemas.microsoft.com/office/drawing/2014/main" id="{3734C1CC-DEEA-4EBC-9826-EE6779B29884}"/>
              </a:ext>
            </a:extLst>
          </p:cNvPr>
          <p:cNvPicPr>
            <a:picLocks noChangeAspect="1"/>
          </p:cNvPicPr>
          <p:nvPr/>
        </p:nvPicPr>
        <p:blipFill>
          <a:blip r:embed="rId3"/>
          <a:stretch>
            <a:fillRect/>
          </a:stretch>
        </p:blipFill>
        <p:spPr>
          <a:xfrm>
            <a:off x="2191816" y="1722435"/>
            <a:ext cx="7808368" cy="4010277"/>
          </a:xfrm>
          <a:prstGeom prst="rect">
            <a:avLst/>
          </a:prstGeom>
        </p:spPr>
      </p:pic>
    </p:spTree>
    <p:extLst>
      <p:ext uri="{BB962C8B-B14F-4D97-AF65-F5344CB8AC3E}">
        <p14:creationId xmlns:p14="http://schemas.microsoft.com/office/powerpoint/2010/main" val="35943009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94BA5-EB99-4CE7-B5B1-3B66FB7E2B45}"/>
              </a:ext>
            </a:extLst>
          </p:cNvPr>
          <p:cNvSpPr>
            <a:spLocks noGrp="1"/>
          </p:cNvSpPr>
          <p:nvPr>
            <p:ph type="title"/>
          </p:nvPr>
        </p:nvSpPr>
        <p:spPr>
          <a:xfrm>
            <a:off x="609600" y="304800"/>
            <a:ext cx="10972800" cy="1143000"/>
          </a:xfrm>
        </p:spPr>
        <p:txBody>
          <a:bodyPr/>
          <a:lstStyle/>
          <a:p>
            <a:r>
              <a:rPr lang="en-US" dirty="0">
                <a:solidFill>
                  <a:srgbClr val="002060"/>
                </a:solidFill>
              </a:rPr>
              <a:t>GT image example</a:t>
            </a:r>
            <a:endParaRPr lang="he-IL" dirty="0"/>
          </a:p>
        </p:txBody>
      </p:sp>
      <p:sp>
        <p:nvSpPr>
          <p:cNvPr id="4" name="Slide Number Placeholder 3">
            <a:extLst>
              <a:ext uri="{FF2B5EF4-FFF2-40B4-BE49-F238E27FC236}">
                <a16:creationId xmlns:a16="http://schemas.microsoft.com/office/drawing/2014/main" id="{459132A6-D2E9-482E-BC22-B8824F9786AD}"/>
              </a:ext>
            </a:extLst>
          </p:cNvPr>
          <p:cNvSpPr>
            <a:spLocks noGrp="1"/>
          </p:cNvSpPr>
          <p:nvPr>
            <p:ph type="sldNum" sz="quarter" idx="12"/>
          </p:nvPr>
        </p:nvSpPr>
        <p:spPr/>
        <p:txBody>
          <a:bodyPr/>
          <a:lstStyle/>
          <a:p>
            <a:fld id="{B01D9778-10B4-40FB-B4E4-44FA89A86639}" type="slidenum">
              <a:rPr lang="en-US" smtClean="0"/>
              <a:pPr/>
              <a:t>34</a:t>
            </a:fld>
            <a:endParaRPr lang="en-US"/>
          </a:p>
        </p:txBody>
      </p:sp>
      <p:sp>
        <p:nvSpPr>
          <p:cNvPr id="5" name="Content Placeholder 4">
            <a:extLst>
              <a:ext uri="{FF2B5EF4-FFF2-40B4-BE49-F238E27FC236}">
                <a16:creationId xmlns:a16="http://schemas.microsoft.com/office/drawing/2014/main" id="{886BBC2E-E601-4F3A-B706-38B06620383F}"/>
              </a:ext>
            </a:extLst>
          </p:cNvPr>
          <p:cNvSpPr>
            <a:spLocks noGrp="1"/>
          </p:cNvSpPr>
          <p:nvPr>
            <p:ph idx="1"/>
          </p:nvPr>
        </p:nvSpPr>
        <p:spPr/>
        <p:txBody>
          <a:bodyPr/>
          <a:lstStyle/>
          <a:p>
            <a:pPr marL="0" indent="0">
              <a:buNone/>
            </a:pPr>
            <a:r>
              <a:rPr lang="he-IL" dirty="0"/>
              <a:t>  </a:t>
            </a:r>
          </a:p>
        </p:txBody>
      </p:sp>
      <p:pic>
        <p:nvPicPr>
          <p:cNvPr id="9" name="Content Placeholder 6">
            <a:extLst>
              <a:ext uri="{FF2B5EF4-FFF2-40B4-BE49-F238E27FC236}">
                <a16:creationId xmlns:a16="http://schemas.microsoft.com/office/drawing/2014/main" id="{E547420D-C3D1-416C-8D78-9103BA319137}"/>
              </a:ext>
            </a:extLst>
          </p:cNvPr>
          <p:cNvPicPr>
            <a:picLocks noChangeAspect="1"/>
          </p:cNvPicPr>
          <p:nvPr/>
        </p:nvPicPr>
        <p:blipFill>
          <a:blip r:embed="rId3"/>
          <a:stretch>
            <a:fillRect/>
          </a:stretch>
        </p:blipFill>
        <p:spPr>
          <a:xfrm>
            <a:off x="2204494" y="1786441"/>
            <a:ext cx="7783011" cy="4153480"/>
          </a:xfrm>
          <a:prstGeom prst="rect">
            <a:avLst/>
          </a:prstGeom>
        </p:spPr>
      </p:pic>
    </p:spTree>
    <p:extLst>
      <p:ext uri="{BB962C8B-B14F-4D97-AF65-F5344CB8AC3E}">
        <p14:creationId xmlns:p14="http://schemas.microsoft.com/office/powerpoint/2010/main" val="6788131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Pre – Processing </a:t>
            </a:r>
            <a:endParaRPr lang="he-IL" dirty="0">
              <a:solidFill>
                <a:srgbClr val="002060"/>
              </a:solidFill>
            </a:endParaRPr>
          </a:p>
        </p:txBody>
      </p:sp>
      <p:sp>
        <p:nvSpPr>
          <p:cNvPr id="3" name="Content Placeholder 2"/>
          <p:cNvSpPr>
            <a:spLocks noGrp="1"/>
          </p:cNvSpPr>
          <p:nvPr>
            <p:ph idx="1"/>
          </p:nvPr>
        </p:nvSpPr>
        <p:spPr/>
        <p:txBody>
          <a:bodyPr/>
          <a:lstStyle/>
          <a:p>
            <a:endParaRPr lang="en-US" dirty="0">
              <a:solidFill>
                <a:srgbClr val="002060"/>
              </a:solidFill>
            </a:endParaRPr>
          </a:p>
          <a:p>
            <a:r>
              <a:rPr lang="en-US" dirty="0">
                <a:solidFill>
                  <a:srgbClr val="002060"/>
                </a:solidFill>
              </a:rPr>
              <a:t>Data splitting </a:t>
            </a:r>
          </a:p>
          <a:p>
            <a:r>
              <a:rPr lang="en-US" dirty="0">
                <a:solidFill>
                  <a:srgbClr val="002060"/>
                </a:solidFill>
              </a:rPr>
              <a:t>70/20/10</a:t>
            </a:r>
          </a:p>
          <a:p>
            <a:r>
              <a:rPr lang="en-US" dirty="0">
                <a:solidFill>
                  <a:srgbClr val="002060"/>
                </a:solidFill>
              </a:rPr>
              <a:t>Train/validation/test</a:t>
            </a:r>
          </a:p>
          <a:p>
            <a:pPr marL="0" indent="0">
              <a:buNone/>
            </a:pPr>
            <a:endParaRPr lang="en-US"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35</a:t>
            </a:fld>
            <a:endParaRPr lang="en-US"/>
          </a:p>
        </p:txBody>
      </p:sp>
    </p:spTree>
    <p:extLst>
      <p:ext uri="{BB962C8B-B14F-4D97-AF65-F5344CB8AC3E}">
        <p14:creationId xmlns:p14="http://schemas.microsoft.com/office/powerpoint/2010/main" val="38327124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Pre – Processing </a:t>
            </a:r>
            <a:endParaRPr lang="he-IL" dirty="0">
              <a:solidFill>
                <a:srgbClr val="002060"/>
              </a:solidFill>
            </a:endParaRPr>
          </a:p>
        </p:txBody>
      </p:sp>
      <p:sp>
        <p:nvSpPr>
          <p:cNvPr id="3" name="Content Placeholder 2"/>
          <p:cNvSpPr>
            <a:spLocks noGrp="1"/>
          </p:cNvSpPr>
          <p:nvPr>
            <p:ph idx="1"/>
          </p:nvPr>
        </p:nvSpPr>
        <p:spPr/>
        <p:txBody>
          <a:bodyPr/>
          <a:lstStyle/>
          <a:p>
            <a:pPr algn="l"/>
            <a:endParaRPr lang="en-US" dirty="0">
              <a:solidFill>
                <a:srgbClr val="002060"/>
              </a:solidFill>
            </a:endParaRPr>
          </a:p>
          <a:p>
            <a:pPr algn="l"/>
            <a:r>
              <a:rPr lang="en-US" dirty="0">
                <a:solidFill>
                  <a:srgbClr val="002060"/>
                </a:solidFill>
              </a:rPr>
              <a:t>Resizing to from 1920x1080 </a:t>
            </a:r>
            <a:r>
              <a:rPr lang="en-US" dirty="0">
                <a:solidFill>
                  <a:srgbClr val="002060"/>
                </a:solidFill>
                <a:sym typeface="Wingdings" panose="05000000000000000000" pitchFamily="2" charset="2"/>
              </a:rPr>
              <a:t> 732x732</a:t>
            </a:r>
          </a:p>
          <a:p>
            <a:pPr algn="l"/>
            <a:r>
              <a:rPr lang="en-US" dirty="0">
                <a:solidFill>
                  <a:srgbClr val="002060"/>
                </a:solidFill>
                <a:sym typeface="Wingdings" panose="05000000000000000000" pitchFamily="2" charset="2"/>
              </a:rPr>
              <a:t>Cleaning the dataset</a:t>
            </a:r>
          </a:p>
          <a:p>
            <a:pPr algn="l"/>
            <a:r>
              <a:rPr lang="en-US" dirty="0">
                <a:solidFill>
                  <a:srgbClr val="002060"/>
                </a:solidFill>
                <a:sym typeface="Wingdings" panose="05000000000000000000" pitchFamily="2" charset="2"/>
              </a:rPr>
              <a:t>Faster training </a:t>
            </a:r>
            <a:endParaRPr lang="en-US"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36</a:t>
            </a:fld>
            <a:endParaRPr lang="en-US"/>
          </a:p>
        </p:txBody>
      </p:sp>
    </p:spTree>
    <p:extLst>
      <p:ext uri="{BB962C8B-B14F-4D97-AF65-F5344CB8AC3E}">
        <p14:creationId xmlns:p14="http://schemas.microsoft.com/office/powerpoint/2010/main" val="845988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Training Phase – Transfer Learning</a:t>
            </a:r>
            <a:endParaRPr lang="he-IL" dirty="0">
              <a:solidFill>
                <a:srgbClr val="002060"/>
              </a:solidFill>
            </a:endParaRPr>
          </a:p>
        </p:txBody>
      </p:sp>
      <p:sp>
        <p:nvSpPr>
          <p:cNvPr id="3" name="Content Placeholder 2"/>
          <p:cNvSpPr>
            <a:spLocks noGrp="1"/>
          </p:cNvSpPr>
          <p:nvPr>
            <p:ph idx="1"/>
          </p:nvPr>
        </p:nvSpPr>
        <p:spPr/>
        <p:txBody>
          <a:bodyPr/>
          <a:lstStyle/>
          <a:p>
            <a:pPr marL="0" indent="0" algn="l">
              <a:buNone/>
            </a:pPr>
            <a:endParaRPr lang="en-US" dirty="0">
              <a:solidFill>
                <a:srgbClr val="002060"/>
              </a:solidFill>
            </a:endParaRPr>
          </a:p>
          <a:p>
            <a:pPr marL="0" indent="0" algn="l">
              <a:buNone/>
            </a:pPr>
            <a:r>
              <a:rPr lang="en-US" dirty="0">
                <a:solidFill>
                  <a:srgbClr val="002060"/>
                </a:solidFill>
              </a:rPr>
              <a:t>-Weights from COCO dataset </a:t>
            </a:r>
            <a:br>
              <a:rPr lang="en-US" dirty="0">
                <a:solidFill>
                  <a:srgbClr val="002060"/>
                </a:solidFill>
              </a:rPr>
            </a:br>
            <a:endParaRPr lang="en-US" dirty="0">
              <a:solidFill>
                <a:srgbClr val="002060"/>
              </a:solidFill>
            </a:endParaRPr>
          </a:p>
          <a:p>
            <a:pPr marL="0" indent="0" algn="l">
              <a:buNone/>
            </a:pPr>
            <a:r>
              <a:rPr lang="en-US" dirty="0">
                <a:solidFill>
                  <a:srgbClr val="002060"/>
                </a:solidFill>
              </a:rPr>
              <a:t>-Low level features VS High level features</a:t>
            </a:r>
            <a:r>
              <a:rPr lang="he-IL" dirty="0">
                <a:solidFill>
                  <a:srgbClr val="002060"/>
                </a:solidFill>
              </a:rPr>
              <a:t> </a:t>
            </a:r>
          </a:p>
          <a:p>
            <a:pPr marL="0" indent="0" algn="r" rtl="1">
              <a:buNone/>
            </a:pPr>
            <a:endParaRPr lang="he-IL" dirty="0">
              <a:solidFill>
                <a:srgbClr val="002060"/>
              </a:solidFill>
            </a:endParaRPr>
          </a:p>
          <a:p>
            <a:pPr marL="0" indent="0" algn="r" rtl="1">
              <a:buNone/>
            </a:pPr>
            <a:endParaRPr lang="he-IL" dirty="0">
              <a:solidFill>
                <a:srgbClr val="002060"/>
              </a:solidFill>
            </a:endParaRPr>
          </a:p>
          <a:p>
            <a:pPr marL="0" indent="0" algn="r" rtl="1">
              <a:buNone/>
            </a:pPr>
            <a:endParaRPr lang="he-IL" dirty="0">
              <a:solidFill>
                <a:srgbClr val="002060"/>
              </a:solidFill>
            </a:endParaRPr>
          </a:p>
          <a:p>
            <a:pPr marL="0" indent="0" algn="r" rtl="1">
              <a:buNone/>
            </a:pPr>
            <a:endParaRPr lang="en-US" dirty="0">
              <a:solidFill>
                <a:srgbClr val="002060"/>
              </a:solidFill>
            </a:endParaRPr>
          </a:p>
          <a:p>
            <a:pPr marL="0" indent="0" algn="r" rtl="1">
              <a:buNone/>
            </a:pP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37</a:t>
            </a:fld>
            <a:endParaRPr lang="en-US"/>
          </a:p>
        </p:txBody>
      </p:sp>
    </p:spTree>
    <p:extLst>
      <p:ext uri="{BB962C8B-B14F-4D97-AF65-F5344CB8AC3E}">
        <p14:creationId xmlns:p14="http://schemas.microsoft.com/office/powerpoint/2010/main" val="26743658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2060"/>
                </a:solidFill>
              </a:rPr>
              <a:t>Training Phase – 1</a:t>
            </a:r>
            <a:r>
              <a:rPr lang="en-US" baseline="30000" dirty="0">
                <a:solidFill>
                  <a:srgbClr val="002060"/>
                </a:solidFill>
              </a:rPr>
              <a:t>st</a:t>
            </a:r>
            <a:r>
              <a:rPr lang="en-US" dirty="0">
                <a:solidFill>
                  <a:srgbClr val="002060"/>
                </a:solidFill>
              </a:rPr>
              <a:t> attempt</a:t>
            </a:r>
            <a:br>
              <a:rPr lang="en-US" dirty="0">
                <a:solidFill>
                  <a:srgbClr val="002060"/>
                </a:solidFill>
              </a:rPr>
            </a:br>
            <a:r>
              <a:rPr lang="en-US" dirty="0">
                <a:solidFill>
                  <a:srgbClr val="002060"/>
                </a:solidFill>
              </a:rPr>
              <a:t>what you </a:t>
            </a:r>
            <a:r>
              <a:rPr lang="en-US" b="1" i="1" dirty="0">
                <a:solidFill>
                  <a:srgbClr val="002060"/>
                </a:solidFill>
              </a:rPr>
              <a:t>should not</a:t>
            </a:r>
            <a:r>
              <a:rPr lang="en-US" i="1" dirty="0">
                <a:solidFill>
                  <a:srgbClr val="002060"/>
                </a:solidFill>
              </a:rPr>
              <a:t> </a:t>
            </a:r>
            <a:r>
              <a:rPr lang="en-US" dirty="0">
                <a:solidFill>
                  <a:srgbClr val="002060"/>
                </a:solidFill>
              </a:rPr>
              <a:t>do</a:t>
            </a:r>
            <a:endParaRPr lang="he-IL" dirty="0">
              <a:solidFill>
                <a:srgbClr val="002060"/>
              </a:solidFill>
            </a:endParaRPr>
          </a:p>
        </p:txBody>
      </p:sp>
      <p:sp>
        <p:nvSpPr>
          <p:cNvPr id="3" name="Content Placeholder 2"/>
          <p:cNvSpPr>
            <a:spLocks noGrp="1"/>
          </p:cNvSpPr>
          <p:nvPr>
            <p:ph idx="1"/>
          </p:nvPr>
        </p:nvSpPr>
        <p:spPr/>
        <p:txBody>
          <a:bodyPr/>
          <a:lstStyle/>
          <a:p>
            <a:endParaRPr lang="en-US" dirty="0">
              <a:solidFill>
                <a:srgbClr val="002060"/>
              </a:solidFill>
            </a:endParaRPr>
          </a:p>
          <a:p>
            <a:r>
              <a:rPr lang="en-US" dirty="0">
                <a:solidFill>
                  <a:srgbClr val="002060"/>
                </a:solidFill>
              </a:rPr>
              <a:t>What we did wrong </a:t>
            </a:r>
          </a:p>
          <a:p>
            <a:pPr marL="457200" lvl="1" indent="0">
              <a:buNone/>
            </a:pPr>
            <a:r>
              <a:rPr lang="en-US" dirty="0">
                <a:solidFill>
                  <a:srgbClr val="002060"/>
                </a:solidFill>
              </a:rPr>
              <a:t>  4 videos </a:t>
            </a:r>
            <a:r>
              <a:rPr lang="en-US" dirty="0">
                <a:solidFill>
                  <a:srgbClr val="002060"/>
                </a:solidFill>
                <a:sym typeface="Wingdings" panose="05000000000000000000" pitchFamily="2" charset="2"/>
              </a:rPr>
              <a:t> around 1500 frames  merge  train/val/test split</a:t>
            </a:r>
            <a:endParaRPr lang="en-US" dirty="0">
              <a:solidFill>
                <a:srgbClr val="002060"/>
              </a:solidFill>
            </a:endParaRPr>
          </a:p>
          <a:p>
            <a:pPr marL="0" indent="0">
              <a:buNone/>
            </a:pPr>
            <a:r>
              <a:rPr lang="en-US" dirty="0">
                <a:solidFill>
                  <a:srgbClr val="002060"/>
                </a:solidFill>
              </a:rPr>
              <a:t> </a:t>
            </a:r>
          </a:p>
          <a:p>
            <a:r>
              <a:rPr lang="en-US" dirty="0">
                <a:solidFill>
                  <a:srgbClr val="002060"/>
                </a:solidFill>
              </a:rPr>
              <a:t>Result : Data Leakage  </a:t>
            </a:r>
          </a:p>
        </p:txBody>
      </p:sp>
      <p:sp>
        <p:nvSpPr>
          <p:cNvPr id="5" name="Slide Number Placeholder 4"/>
          <p:cNvSpPr>
            <a:spLocks noGrp="1"/>
          </p:cNvSpPr>
          <p:nvPr>
            <p:ph type="sldNum" sz="quarter" idx="12"/>
          </p:nvPr>
        </p:nvSpPr>
        <p:spPr/>
        <p:txBody>
          <a:bodyPr/>
          <a:lstStyle/>
          <a:p>
            <a:fld id="{B01D9778-10B4-40FB-B4E4-44FA89A86639}" type="slidenum">
              <a:rPr lang="en-US" smtClean="0"/>
              <a:pPr/>
              <a:t>38</a:t>
            </a:fld>
            <a:endParaRPr lang="en-US"/>
          </a:p>
        </p:txBody>
      </p:sp>
    </p:spTree>
    <p:extLst>
      <p:ext uri="{BB962C8B-B14F-4D97-AF65-F5344CB8AC3E}">
        <p14:creationId xmlns:p14="http://schemas.microsoft.com/office/powerpoint/2010/main" val="36447266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2060"/>
                </a:solidFill>
              </a:rPr>
              <a:t>Training – 2</a:t>
            </a:r>
            <a:r>
              <a:rPr lang="en-US" baseline="30000" dirty="0">
                <a:solidFill>
                  <a:srgbClr val="002060"/>
                </a:solidFill>
              </a:rPr>
              <a:t>nd</a:t>
            </a:r>
            <a:r>
              <a:rPr lang="en-US" dirty="0">
                <a:solidFill>
                  <a:srgbClr val="002060"/>
                </a:solidFill>
              </a:rPr>
              <a:t> attempt</a:t>
            </a:r>
            <a:endParaRPr lang="he-IL" dirty="0">
              <a:solidFill>
                <a:srgbClr val="002060"/>
              </a:solidFill>
            </a:endParaRPr>
          </a:p>
        </p:txBody>
      </p:sp>
      <p:sp>
        <p:nvSpPr>
          <p:cNvPr id="3" name="Content Placeholder 2"/>
          <p:cNvSpPr>
            <a:spLocks noGrp="1"/>
          </p:cNvSpPr>
          <p:nvPr>
            <p:ph idx="1"/>
          </p:nvPr>
        </p:nvSpPr>
        <p:spPr/>
        <p:txBody>
          <a:bodyPr>
            <a:normAutofit/>
          </a:bodyPr>
          <a:lstStyle/>
          <a:p>
            <a:r>
              <a:rPr lang="en-US" dirty="0">
                <a:solidFill>
                  <a:srgbClr val="002060"/>
                </a:solidFill>
                <a:sym typeface="Wingdings" panose="05000000000000000000" pitchFamily="2" charset="2"/>
              </a:rPr>
              <a:t>Train/Val set  - </a:t>
            </a:r>
            <a:r>
              <a:rPr lang="en-US" dirty="0">
                <a:solidFill>
                  <a:srgbClr val="002060"/>
                </a:solidFill>
              </a:rPr>
              <a:t>3 video </a:t>
            </a:r>
            <a:r>
              <a:rPr lang="en-US" dirty="0">
                <a:solidFill>
                  <a:srgbClr val="002060"/>
                </a:solidFill>
                <a:sym typeface="Wingdings" panose="05000000000000000000" pitchFamily="2" charset="2"/>
              </a:rPr>
              <a:t> 1000 images</a:t>
            </a:r>
          </a:p>
          <a:p>
            <a:r>
              <a:rPr lang="en-US" dirty="0">
                <a:solidFill>
                  <a:srgbClr val="002060"/>
                </a:solidFill>
                <a:sym typeface="Wingdings" panose="05000000000000000000" pitchFamily="2" charset="2"/>
              </a:rPr>
              <a:t>Test set - 1 video </a:t>
            </a:r>
          </a:p>
          <a:p>
            <a:endParaRPr lang="en-US" dirty="0">
              <a:solidFill>
                <a:srgbClr val="002060"/>
              </a:solidFill>
              <a:sym typeface="Wingdings" panose="05000000000000000000" pitchFamily="2" charset="2"/>
            </a:endParaRPr>
          </a:p>
          <a:p>
            <a:r>
              <a:rPr lang="en-US" dirty="0">
                <a:solidFill>
                  <a:srgbClr val="002060"/>
                </a:solidFill>
                <a:sym typeface="Wingdings" panose="05000000000000000000" pitchFamily="2" charset="2"/>
              </a:rPr>
              <a:t>Train for 1000 epochs</a:t>
            </a:r>
          </a:p>
          <a:p>
            <a:r>
              <a:rPr lang="en-US" dirty="0" err="1">
                <a:solidFill>
                  <a:srgbClr val="002060"/>
                </a:solidFill>
                <a:sym typeface="Wingdings" panose="05000000000000000000" pitchFamily="2" charset="2"/>
              </a:rPr>
              <a:t>Pytorch</a:t>
            </a:r>
            <a:r>
              <a:rPr lang="en-US" dirty="0">
                <a:solidFill>
                  <a:srgbClr val="002060"/>
                </a:solidFill>
                <a:sym typeface="Wingdings" panose="05000000000000000000" pitchFamily="2" charset="2"/>
              </a:rPr>
              <a:t> learning rate scheduler  </a:t>
            </a:r>
          </a:p>
          <a:p>
            <a:r>
              <a:rPr lang="en-US" dirty="0">
                <a:solidFill>
                  <a:srgbClr val="002060"/>
                </a:solidFill>
                <a:sym typeface="Wingdings" panose="05000000000000000000" pitchFamily="2" charset="2"/>
              </a:rPr>
              <a:t>Early stopping </a:t>
            </a:r>
          </a:p>
          <a:p>
            <a:r>
              <a:rPr lang="en-US" dirty="0">
                <a:solidFill>
                  <a:srgbClr val="002060"/>
                </a:solidFill>
                <a:sym typeface="Wingdings" panose="05000000000000000000" pitchFamily="2" charset="2"/>
              </a:rPr>
              <a:t>Best weights saved for future experiments</a:t>
            </a:r>
          </a:p>
          <a:p>
            <a:endParaRPr lang="en-US"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39</a:t>
            </a:fld>
            <a:endParaRPr lang="en-US"/>
          </a:p>
        </p:txBody>
      </p:sp>
    </p:spTree>
    <p:extLst>
      <p:ext uri="{BB962C8B-B14F-4D97-AF65-F5344CB8AC3E}">
        <p14:creationId xmlns:p14="http://schemas.microsoft.com/office/powerpoint/2010/main" val="736465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Background</a:t>
            </a:r>
            <a:endParaRPr lang="he-IL" dirty="0">
              <a:solidFill>
                <a:srgbClr val="002060"/>
              </a:solidFill>
            </a:endParaRPr>
          </a:p>
        </p:txBody>
      </p:sp>
      <p:sp>
        <p:nvSpPr>
          <p:cNvPr id="3" name="Content Placeholder 2"/>
          <p:cNvSpPr>
            <a:spLocks noGrp="1"/>
          </p:cNvSpPr>
          <p:nvPr>
            <p:ph idx="1"/>
          </p:nvPr>
        </p:nvSpPr>
        <p:spPr/>
        <p:txBody>
          <a:bodyPr>
            <a:normAutofit/>
          </a:bodyPr>
          <a:lstStyle/>
          <a:p>
            <a:r>
              <a:rPr lang="en-US" dirty="0">
                <a:solidFill>
                  <a:srgbClr val="002060"/>
                </a:solidFill>
              </a:rPr>
              <a:t>Object tracking Neural networks</a:t>
            </a:r>
          </a:p>
          <a:p>
            <a:pPr lvl="1"/>
            <a:r>
              <a:rPr lang="en-US" dirty="0">
                <a:solidFill>
                  <a:srgbClr val="002060"/>
                </a:solidFill>
              </a:rPr>
              <a:t>Review</a:t>
            </a:r>
          </a:p>
          <a:p>
            <a:pPr marL="457200" lvl="1" indent="0">
              <a:buNone/>
            </a:pPr>
            <a:r>
              <a:rPr lang="en-US" dirty="0">
                <a:solidFill>
                  <a:srgbClr val="002060"/>
                </a:solidFill>
              </a:rPr>
              <a:t>	Example</a:t>
            </a:r>
          </a:p>
          <a:p>
            <a:pPr lvl="1"/>
            <a:r>
              <a:rPr lang="en-US" dirty="0">
                <a:solidFill>
                  <a:srgbClr val="002060"/>
                </a:solidFill>
              </a:rPr>
              <a:t>Method</a:t>
            </a:r>
          </a:p>
          <a:p>
            <a:pPr lvl="1"/>
            <a:r>
              <a:rPr lang="en-US" dirty="0">
                <a:solidFill>
                  <a:srgbClr val="002060"/>
                </a:solidFill>
              </a:rPr>
              <a:t>Precision Recall map</a:t>
            </a:r>
          </a:p>
          <a:p>
            <a:pPr marL="457200" lvl="1" indent="0">
              <a:buNone/>
            </a:pPr>
            <a:endParaRPr lang="en-US" dirty="0">
              <a:solidFill>
                <a:srgbClr val="002060"/>
              </a:solidFill>
            </a:endParaRPr>
          </a:p>
          <a:p>
            <a:pPr marL="457200" lvl="1" indent="0">
              <a:buNone/>
            </a:pPr>
            <a:endParaRPr lang="en-US" dirty="0">
              <a:solidFill>
                <a:srgbClr val="002060"/>
              </a:solidFill>
            </a:endParaRPr>
          </a:p>
          <a:p>
            <a:pPr marL="457200" lvl="1" indent="0">
              <a:buNone/>
            </a:pPr>
            <a:endParaRPr lang="en-US" dirty="0">
              <a:solidFill>
                <a:srgbClr val="002060"/>
              </a:solidFill>
            </a:endParaRPr>
          </a:p>
          <a:p>
            <a:pPr marL="457200" lvl="1" indent="0" algn="r">
              <a:buNone/>
            </a:pPr>
            <a:r>
              <a:rPr lang="en-US" sz="1050" dirty="0">
                <a:hlinkClick r:id="rId2"/>
              </a:rPr>
              <a:t>http://cs231n.stanford.edu/slides/2016/winter1516_lecture8.pdf</a:t>
            </a:r>
            <a:endParaRPr lang="he-IL" sz="1400"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4</a:t>
            </a:fld>
            <a:endParaRPr lang="en-US"/>
          </a:p>
        </p:txBody>
      </p:sp>
      <p:pic>
        <p:nvPicPr>
          <p:cNvPr id="10" name="Picture 9">
            <a:extLst>
              <a:ext uri="{FF2B5EF4-FFF2-40B4-BE49-F238E27FC236}">
                <a16:creationId xmlns:a16="http://schemas.microsoft.com/office/drawing/2014/main" id="{9B5F8FBD-F6A3-4CAD-A90F-9FFACBBD9F2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537200" y="2251301"/>
            <a:ext cx="6400800" cy="3223760"/>
          </a:xfrm>
          <a:prstGeom prst="rect">
            <a:avLst/>
          </a:prstGeom>
        </p:spPr>
      </p:pic>
    </p:spTree>
    <p:extLst>
      <p:ext uri="{BB962C8B-B14F-4D97-AF65-F5344CB8AC3E}">
        <p14:creationId xmlns:p14="http://schemas.microsoft.com/office/powerpoint/2010/main" val="22685073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2060"/>
                </a:solidFill>
              </a:rPr>
              <a:t>Training – 2</a:t>
            </a:r>
            <a:r>
              <a:rPr lang="en-US" baseline="30000" dirty="0">
                <a:solidFill>
                  <a:srgbClr val="002060"/>
                </a:solidFill>
              </a:rPr>
              <a:t>nd</a:t>
            </a:r>
            <a:r>
              <a:rPr lang="en-US" dirty="0">
                <a:solidFill>
                  <a:srgbClr val="002060"/>
                </a:solidFill>
              </a:rPr>
              <a:t> attempt</a:t>
            </a:r>
            <a:br>
              <a:rPr lang="en-US" dirty="0">
                <a:solidFill>
                  <a:srgbClr val="002060"/>
                </a:solidFill>
              </a:rPr>
            </a:br>
            <a:r>
              <a:rPr lang="en-US" dirty="0">
                <a:solidFill>
                  <a:srgbClr val="002060"/>
                </a:solidFill>
                <a:sym typeface="Wingdings" panose="05000000000000000000" pitchFamily="2" charset="2"/>
              </a:rPr>
              <a:t>Data Augmentation</a:t>
            </a:r>
            <a:endParaRPr lang="he-IL" dirty="0">
              <a:solidFill>
                <a:srgbClr val="002060"/>
              </a:solidFill>
            </a:endParaRPr>
          </a:p>
        </p:txBody>
      </p:sp>
      <p:sp>
        <p:nvSpPr>
          <p:cNvPr id="3" name="Content Placeholder 2"/>
          <p:cNvSpPr>
            <a:spLocks noGrp="1"/>
          </p:cNvSpPr>
          <p:nvPr>
            <p:ph idx="1"/>
          </p:nvPr>
        </p:nvSpPr>
        <p:spPr>
          <a:xfrm>
            <a:off x="609600" y="1600200"/>
            <a:ext cx="10972800" cy="4525963"/>
          </a:xfrm>
        </p:spPr>
        <p:txBody>
          <a:bodyPr>
            <a:normAutofit/>
          </a:bodyPr>
          <a:lstStyle/>
          <a:p>
            <a:pPr marL="0" indent="0">
              <a:buNone/>
            </a:pPr>
            <a:endParaRPr lang="en-US" dirty="0">
              <a:solidFill>
                <a:srgbClr val="002060"/>
              </a:solidFill>
              <a:sym typeface="Wingdings" panose="05000000000000000000" pitchFamily="2" charset="2"/>
            </a:endParaRPr>
          </a:p>
          <a:p>
            <a:r>
              <a:rPr lang="en-US" dirty="0" err="1">
                <a:solidFill>
                  <a:srgbClr val="002060"/>
                </a:solidFill>
              </a:rPr>
              <a:t>Albumintations</a:t>
            </a:r>
            <a:r>
              <a:rPr lang="en-US" dirty="0">
                <a:solidFill>
                  <a:srgbClr val="002060"/>
                </a:solidFill>
              </a:rPr>
              <a:t> . </a:t>
            </a:r>
          </a:p>
          <a:p>
            <a:endParaRPr lang="en-US" dirty="0">
              <a:solidFill>
                <a:srgbClr val="002060"/>
              </a:solidFill>
            </a:endParaRPr>
          </a:p>
          <a:p>
            <a:endParaRPr lang="en-US" dirty="0">
              <a:solidFill>
                <a:srgbClr val="002060"/>
              </a:solidFill>
            </a:endParaRPr>
          </a:p>
          <a:p>
            <a:endParaRPr lang="en-US"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40</a:t>
            </a:fld>
            <a:endParaRPr lang="en-US"/>
          </a:p>
        </p:txBody>
      </p:sp>
      <p:pic>
        <p:nvPicPr>
          <p:cNvPr id="7" name="Picture 6">
            <a:extLst>
              <a:ext uri="{FF2B5EF4-FFF2-40B4-BE49-F238E27FC236}">
                <a16:creationId xmlns:a16="http://schemas.microsoft.com/office/drawing/2014/main" id="{66D491DB-8131-455B-929E-AD4F49DA94D4}"/>
              </a:ext>
            </a:extLst>
          </p:cNvPr>
          <p:cNvPicPr/>
          <p:nvPr/>
        </p:nvPicPr>
        <p:blipFill>
          <a:blip r:embed="rId3"/>
          <a:stretch>
            <a:fillRect/>
          </a:stretch>
        </p:blipFill>
        <p:spPr>
          <a:xfrm>
            <a:off x="4017962" y="2286637"/>
            <a:ext cx="4156075" cy="4041140"/>
          </a:xfrm>
          <a:prstGeom prst="rect">
            <a:avLst/>
          </a:prstGeom>
        </p:spPr>
      </p:pic>
    </p:spTree>
    <p:extLst>
      <p:ext uri="{BB962C8B-B14F-4D97-AF65-F5344CB8AC3E}">
        <p14:creationId xmlns:p14="http://schemas.microsoft.com/office/powerpoint/2010/main" val="12053916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2060"/>
                </a:solidFill>
              </a:rPr>
              <a:t>Training – 2</a:t>
            </a:r>
            <a:r>
              <a:rPr lang="en-US" baseline="30000" dirty="0">
                <a:solidFill>
                  <a:srgbClr val="002060"/>
                </a:solidFill>
              </a:rPr>
              <a:t>nd</a:t>
            </a:r>
            <a:r>
              <a:rPr lang="en-US" dirty="0">
                <a:solidFill>
                  <a:srgbClr val="002060"/>
                </a:solidFill>
              </a:rPr>
              <a:t> attempt</a:t>
            </a:r>
            <a:endParaRPr lang="he-IL" dirty="0">
              <a:solidFill>
                <a:srgbClr val="002060"/>
              </a:solidFill>
            </a:endParaRPr>
          </a:p>
        </p:txBody>
      </p:sp>
      <p:sp>
        <p:nvSpPr>
          <p:cNvPr id="3" name="Content Placeholder 2"/>
          <p:cNvSpPr>
            <a:spLocks noGrp="1"/>
          </p:cNvSpPr>
          <p:nvPr>
            <p:ph idx="1"/>
          </p:nvPr>
        </p:nvSpPr>
        <p:spPr/>
        <p:txBody>
          <a:bodyPr>
            <a:normAutofit/>
          </a:bodyPr>
          <a:lstStyle/>
          <a:p>
            <a:r>
              <a:rPr lang="en-US" dirty="0">
                <a:solidFill>
                  <a:srgbClr val="002060"/>
                </a:solidFill>
              </a:rPr>
              <a:t>Bounding boxes augmentation </a:t>
            </a:r>
          </a:p>
          <a:p>
            <a:endParaRPr lang="en-US" dirty="0">
              <a:solidFill>
                <a:srgbClr val="002060"/>
              </a:solidFill>
            </a:endParaRPr>
          </a:p>
          <a:p>
            <a:endParaRPr lang="en-US" dirty="0">
              <a:solidFill>
                <a:srgbClr val="002060"/>
              </a:solidFill>
            </a:endParaRPr>
          </a:p>
          <a:p>
            <a:endParaRPr lang="en-US"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41</a:t>
            </a:fld>
            <a:endParaRPr lang="en-US"/>
          </a:p>
        </p:txBody>
      </p:sp>
      <p:pic>
        <p:nvPicPr>
          <p:cNvPr id="6" name="Picture 5">
            <a:extLst>
              <a:ext uri="{FF2B5EF4-FFF2-40B4-BE49-F238E27FC236}">
                <a16:creationId xmlns:a16="http://schemas.microsoft.com/office/drawing/2014/main" id="{ED0C8879-731C-47D4-A70D-00C79A576B12}"/>
              </a:ext>
            </a:extLst>
          </p:cNvPr>
          <p:cNvPicPr/>
          <p:nvPr/>
        </p:nvPicPr>
        <p:blipFill>
          <a:blip r:embed="rId3"/>
          <a:stretch>
            <a:fillRect/>
          </a:stretch>
        </p:blipFill>
        <p:spPr>
          <a:xfrm>
            <a:off x="2590801" y="2209800"/>
            <a:ext cx="6553200" cy="4098927"/>
          </a:xfrm>
          <a:prstGeom prst="rect">
            <a:avLst/>
          </a:prstGeom>
        </p:spPr>
      </p:pic>
    </p:spTree>
    <p:extLst>
      <p:ext uri="{BB962C8B-B14F-4D97-AF65-F5344CB8AC3E}">
        <p14:creationId xmlns:p14="http://schemas.microsoft.com/office/powerpoint/2010/main" val="8349533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2060"/>
                </a:solidFill>
              </a:rPr>
              <a:t>Training – 2</a:t>
            </a:r>
            <a:r>
              <a:rPr lang="en-US" baseline="30000" dirty="0">
                <a:solidFill>
                  <a:srgbClr val="002060"/>
                </a:solidFill>
              </a:rPr>
              <a:t>nd</a:t>
            </a:r>
            <a:r>
              <a:rPr lang="en-US" dirty="0">
                <a:solidFill>
                  <a:srgbClr val="002060"/>
                </a:solidFill>
              </a:rPr>
              <a:t> attempt </a:t>
            </a:r>
            <a:br>
              <a:rPr lang="en-US" dirty="0">
                <a:solidFill>
                  <a:srgbClr val="002060"/>
                </a:solidFill>
              </a:rPr>
            </a:br>
            <a:r>
              <a:rPr lang="en-US" dirty="0">
                <a:solidFill>
                  <a:srgbClr val="002060"/>
                </a:solidFill>
              </a:rPr>
              <a:t> </a:t>
            </a:r>
            <a:r>
              <a:rPr lang="en-US" dirty="0" err="1">
                <a:solidFill>
                  <a:srgbClr val="002060"/>
                </a:solidFill>
              </a:rPr>
              <a:t>gIOU</a:t>
            </a:r>
            <a:r>
              <a:rPr lang="en-US" dirty="0">
                <a:solidFill>
                  <a:srgbClr val="002060"/>
                </a:solidFill>
              </a:rPr>
              <a:t> Loss function</a:t>
            </a:r>
            <a:endParaRPr lang="he-IL" dirty="0">
              <a:solidFill>
                <a:srgbClr val="002060"/>
              </a:solidFill>
            </a:endParaRPr>
          </a:p>
        </p:txBody>
      </p:sp>
      <p:pic>
        <p:nvPicPr>
          <p:cNvPr id="6" name="Content Placeholder 5">
            <a:extLst>
              <a:ext uri="{FF2B5EF4-FFF2-40B4-BE49-F238E27FC236}">
                <a16:creationId xmlns:a16="http://schemas.microsoft.com/office/drawing/2014/main" id="{0F299649-58B3-4E9F-B0E1-EF04DB4F3782}"/>
              </a:ext>
            </a:extLst>
          </p:cNvPr>
          <p:cNvPicPr>
            <a:picLocks noGrp="1" noChangeAspect="1"/>
          </p:cNvPicPr>
          <p:nvPr>
            <p:ph idx="1"/>
          </p:nvPr>
        </p:nvPicPr>
        <p:blipFill>
          <a:blip r:embed="rId3"/>
          <a:stretch>
            <a:fillRect/>
          </a:stretch>
        </p:blipFill>
        <p:spPr>
          <a:xfrm>
            <a:off x="4267200" y="1371334"/>
            <a:ext cx="3067309" cy="5217889"/>
          </a:xfrm>
        </p:spPr>
      </p:pic>
      <p:sp>
        <p:nvSpPr>
          <p:cNvPr id="5" name="Slide Number Placeholder 4"/>
          <p:cNvSpPr>
            <a:spLocks noGrp="1"/>
          </p:cNvSpPr>
          <p:nvPr>
            <p:ph type="sldNum" sz="quarter" idx="12"/>
          </p:nvPr>
        </p:nvSpPr>
        <p:spPr/>
        <p:txBody>
          <a:bodyPr/>
          <a:lstStyle/>
          <a:p>
            <a:fld id="{B01D9778-10B4-40FB-B4E4-44FA89A86639}" type="slidenum">
              <a:rPr lang="en-US" smtClean="0"/>
              <a:pPr/>
              <a:t>42</a:t>
            </a:fld>
            <a:endParaRPr lang="en-US"/>
          </a:p>
        </p:txBody>
      </p:sp>
    </p:spTree>
    <p:extLst>
      <p:ext uri="{BB962C8B-B14F-4D97-AF65-F5344CB8AC3E}">
        <p14:creationId xmlns:p14="http://schemas.microsoft.com/office/powerpoint/2010/main" val="25817665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974314"/>
          </a:xfrm>
        </p:spPr>
        <p:txBody>
          <a:bodyPr>
            <a:normAutofit fontScale="90000"/>
          </a:bodyPr>
          <a:lstStyle/>
          <a:p>
            <a:r>
              <a:rPr lang="en-US" dirty="0">
                <a:solidFill>
                  <a:srgbClr val="002060"/>
                </a:solidFill>
              </a:rPr>
              <a:t>Training – 2</a:t>
            </a:r>
            <a:r>
              <a:rPr lang="en-US" baseline="30000" dirty="0">
                <a:solidFill>
                  <a:srgbClr val="002060"/>
                </a:solidFill>
              </a:rPr>
              <a:t>nd</a:t>
            </a:r>
            <a:r>
              <a:rPr lang="en-US" dirty="0">
                <a:solidFill>
                  <a:srgbClr val="002060"/>
                </a:solidFill>
              </a:rPr>
              <a:t> attempt -  Graphs</a:t>
            </a:r>
            <a:br>
              <a:rPr lang="en-US" dirty="0">
                <a:solidFill>
                  <a:srgbClr val="002060"/>
                </a:solidFill>
              </a:rPr>
            </a:br>
            <a:r>
              <a:rPr lang="en-US" dirty="0">
                <a:solidFill>
                  <a:srgbClr val="002060"/>
                </a:solidFill>
              </a:rPr>
              <a:t>Accuracy metrics </a:t>
            </a:r>
            <a:endParaRPr lang="he-IL" dirty="0">
              <a:solidFill>
                <a:srgbClr val="002060"/>
              </a:solidFill>
            </a:endParaRPr>
          </a:p>
        </p:txBody>
      </p:sp>
      <p:pic>
        <p:nvPicPr>
          <p:cNvPr id="8" name="Content Placeholder 7">
            <a:extLst>
              <a:ext uri="{FF2B5EF4-FFF2-40B4-BE49-F238E27FC236}">
                <a16:creationId xmlns:a16="http://schemas.microsoft.com/office/drawing/2014/main" id="{A77CA4AA-4641-4713-A4B9-689A97A4A34E}"/>
              </a:ext>
            </a:extLst>
          </p:cNvPr>
          <p:cNvPicPr>
            <a:picLocks noGrp="1" noChangeAspect="1"/>
          </p:cNvPicPr>
          <p:nvPr>
            <p:ph idx="1"/>
          </p:nvPr>
        </p:nvPicPr>
        <p:blipFill>
          <a:blip r:embed="rId3"/>
          <a:stretch>
            <a:fillRect/>
          </a:stretch>
        </p:blipFill>
        <p:spPr>
          <a:xfrm>
            <a:off x="2986052" y="1600200"/>
            <a:ext cx="6219895" cy="5410200"/>
          </a:xfrm>
        </p:spPr>
      </p:pic>
      <p:sp>
        <p:nvSpPr>
          <p:cNvPr id="5" name="Slide Number Placeholder 4"/>
          <p:cNvSpPr>
            <a:spLocks noGrp="1"/>
          </p:cNvSpPr>
          <p:nvPr>
            <p:ph type="sldNum" sz="quarter" idx="12"/>
          </p:nvPr>
        </p:nvSpPr>
        <p:spPr/>
        <p:txBody>
          <a:bodyPr/>
          <a:lstStyle/>
          <a:p>
            <a:fld id="{B01D9778-10B4-40FB-B4E4-44FA89A86639}" type="slidenum">
              <a:rPr lang="en-US" smtClean="0"/>
              <a:pPr/>
              <a:t>43</a:t>
            </a:fld>
            <a:endParaRPr lang="en-US"/>
          </a:p>
        </p:txBody>
      </p:sp>
    </p:spTree>
    <p:extLst>
      <p:ext uri="{BB962C8B-B14F-4D97-AF65-F5344CB8AC3E}">
        <p14:creationId xmlns:p14="http://schemas.microsoft.com/office/powerpoint/2010/main" val="4093876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Training – 2</a:t>
            </a:r>
            <a:r>
              <a:rPr lang="en-US" baseline="30000" dirty="0">
                <a:solidFill>
                  <a:srgbClr val="002060"/>
                </a:solidFill>
              </a:rPr>
              <a:t>nd</a:t>
            </a:r>
            <a:r>
              <a:rPr lang="en-US" dirty="0">
                <a:solidFill>
                  <a:srgbClr val="002060"/>
                </a:solidFill>
              </a:rPr>
              <a:t> attempt – video</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44</a:t>
            </a:fld>
            <a:endParaRPr lang="en-US"/>
          </a:p>
        </p:txBody>
      </p:sp>
      <p:pic>
        <p:nvPicPr>
          <p:cNvPr id="8" name="right_10fps">
            <a:hlinkClick r:id="" action="ppaction://media"/>
            <a:extLst>
              <a:ext uri="{FF2B5EF4-FFF2-40B4-BE49-F238E27FC236}">
                <a16:creationId xmlns:a16="http://schemas.microsoft.com/office/drawing/2014/main" id="{69594BEF-03FE-4CB3-BF3D-8CF9D8750CF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833019" y="1600200"/>
            <a:ext cx="4525962" cy="4525963"/>
          </a:xfrm>
        </p:spPr>
      </p:pic>
    </p:spTree>
    <p:extLst>
      <p:ext uri="{BB962C8B-B14F-4D97-AF65-F5344CB8AC3E}">
        <p14:creationId xmlns:p14="http://schemas.microsoft.com/office/powerpoint/2010/main" val="603991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1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584A1-8B22-4210-B4BE-C948319B523C}"/>
              </a:ext>
            </a:extLst>
          </p:cNvPr>
          <p:cNvSpPr>
            <a:spLocks noGrp="1"/>
          </p:cNvSpPr>
          <p:nvPr>
            <p:ph type="title"/>
          </p:nvPr>
        </p:nvSpPr>
        <p:spPr/>
        <p:txBody>
          <a:bodyPr>
            <a:normAutofit fontScale="90000"/>
          </a:bodyPr>
          <a:lstStyle/>
          <a:p>
            <a:r>
              <a:rPr lang="en-US" dirty="0"/>
              <a:t>Training – 2</a:t>
            </a:r>
            <a:r>
              <a:rPr lang="en-US" baseline="30000" dirty="0"/>
              <a:t>nd</a:t>
            </a:r>
            <a:r>
              <a:rPr lang="en-US" dirty="0"/>
              <a:t>  attempt video</a:t>
            </a:r>
            <a:br>
              <a:rPr lang="en-US" dirty="0"/>
            </a:br>
            <a:r>
              <a:rPr lang="en-US" dirty="0"/>
              <a:t>Conclusions</a:t>
            </a:r>
            <a:endParaRPr lang="he-IL" dirty="0"/>
          </a:p>
        </p:txBody>
      </p:sp>
      <p:sp>
        <p:nvSpPr>
          <p:cNvPr id="4" name="Slide Number Placeholder 3">
            <a:extLst>
              <a:ext uri="{FF2B5EF4-FFF2-40B4-BE49-F238E27FC236}">
                <a16:creationId xmlns:a16="http://schemas.microsoft.com/office/drawing/2014/main" id="{DC7CA9AE-4CB0-427A-914C-EF6E9DA92269}"/>
              </a:ext>
            </a:extLst>
          </p:cNvPr>
          <p:cNvSpPr>
            <a:spLocks noGrp="1"/>
          </p:cNvSpPr>
          <p:nvPr>
            <p:ph type="sldNum" sz="quarter" idx="12"/>
          </p:nvPr>
        </p:nvSpPr>
        <p:spPr/>
        <p:txBody>
          <a:bodyPr/>
          <a:lstStyle/>
          <a:p>
            <a:fld id="{B01D9778-10B4-40FB-B4E4-44FA89A86639}" type="slidenum">
              <a:rPr lang="en-US" smtClean="0"/>
              <a:pPr/>
              <a:t>45</a:t>
            </a:fld>
            <a:endParaRPr lang="en-US"/>
          </a:p>
        </p:txBody>
      </p:sp>
      <p:sp>
        <p:nvSpPr>
          <p:cNvPr id="6" name="Content Placeholder 5">
            <a:extLst>
              <a:ext uri="{FF2B5EF4-FFF2-40B4-BE49-F238E27FC236}">
                <a16:creationId xmlns:a16="http://schemas.microsoft.com/office/drawing/2014/main" id="{8F5E6D8E-4392-46BD-A64F-BBD1650BFBFB}"/>
              </a:ext>
            </a:extLst>
          </p:cNvPr>
          <p:cNvSpPr>
            <a:spLocks noGrp="1"/>
          </p:cNvSpPr>
          <p:nvPr>
            <p:ph idx="1"/>
          </p:nvPr>
        </p:nvSpPr>
        <p:spPr/>
        <p:txBody>
          <a:bodyPr/>
          <a:lstStyle/>
          <a:p>
            <a:pPr algn="ctr"/>
            <a:endParaRPr lang="en-US" dirty="0"/>
          </a:p>
          <a:p>
            <a:pPr algn="ctr"/>
            <a:r>
              <a:rPr lang="en-US" dirty="0"/>
              <a:t>So, what we have learned from this attempt ? </a:t>
            </a:r>
          </a:p>
          <a:p>
            <a:pPr algn="ctr"/>
            <a:endParaRPr lang="en-US" dirty="0"/>
          </a:p>
          <a:p>
            <a:r>
              <a:rPr lang="en-US" dirty="0"/>
              <a:t>Approximate 50% success </a:t>
            </a:r>
          </a:p>
          <a:p>
            <a:r>
              <a:rPr lang="en-US" dirty="0"/>
              <a:t>Generalization problem</a:t>
            </a:r>
          </a:p>
          <a:p>
            <a:pPr marL="0" indent="0">
              <a:buNone/>
            </a:pPr>
            <a:endParaRPr lang="en-US" dirty="0"/>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27623006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2D31A-695F-453E-B24E-84B03AD0BF9D}"/>
              </a:ext>
            </a:extLst>
          </p:cNvPr>
          <p:cNvSpPr>
            <a:spLocks noGrp="1"/>
          </p:cNvSpPr>
          <p:nvPr>
            <p:ph type="title"/>
          </p:nvPr>
        </p:nvSpPr>
        <p:spPr/>
        <p:txBody>
          <a:bodyPr>
            <a:normAutofit fontScale="90000"/>
          </a:bodyPr>
          <a:lstStyle/>
          <a:p>
            <a:r>
              <a:rPr lang="en-US" dirty="0"/>
              <a:t>Training with bigger data set</a:t>
            </a:r>
            <a:br>
              <a:rPr lang="en-US" dirty="0"/>
            </a:br>
            <a:r>
              <a:rPr lang="en-US" dirty="0"/>
              <a:t>The </a:t>
            </a:r>
            <a:r>
              <a:rPr lang="en-US" b="1" dirty="0"/>
              <a:t>Final</a:t>
            </a:r>
            <a:r>
              <a:rPr lang="en-US" dirty="0"/>
              <a:t> Training Session </a:t>
            </a:r>
          </a:p>
        </p:txBody>
      </p:sp>
      <p:sp>
        <p:nvSpPr>
          <p:cNvPr id="3" name="Content Placeholder 2">
            <a:extLst>
              <a:ext uri="{FF2B5EF4-FFF2-40B4-BE49-F238E27FC236}">
                <a16:creationId xmlns:a16="http://schemas.microsoft.com/office/drawing/2014/main" id="{A61313FE-28B8-4173-9061-E7A4A4ACB131}"/>
              </a:ext>
            </a:extLst>
          </p:cNvPr>
          <p:cNvSpPr>
            <a:spLocks noGrp="1"/>
          </p:cNvSpPr>
          <p:nvPr>
            <p:ph idx="1"/>
          </p:nvPr>
        </p:nvSpPr>
        <p:spPr/>
        <p:txBody>
          <a:bodyPr/>
          <a:lstStyle/>
          <a:p>
            <a:endParaRPr lang="en-US" dirty="0"/>
          </a:p>
          <a:p>
            <a:r>
              <a:rPr lang="en-US" dirty="0"/>
              <a:t>Data Set</a:t>
            </a:r>
          </a:p>
          <a:p>
            <a:r>
              <a:rPr lang="en-US" dirty="0"/>
              <a:t>Training</a:t>
            </a:r>
          </a:p>
          <a:p>
            <a:r>
              <a:rPr lang="en-US" dirty="0"/>
              <a:t>Test</a:t>
            </a:r>
          </a:p>
          <a:p>
            <a:r>
              <a:rPr lang="en-US" dirty="0"/>
              <a:t>Results</a:t>
            </a:r>
          </a:p>
        </p:txBody>
      </p:sp>
      <p:sp>
        <p:nvSpPr>
          <p:cNvPr id="4" name="Slide Number Placeholder 3">
            <a:extLst>
              <a:ext uri="{FF2B5EF4-FFF2-40B4-BE49-F238E27FC236}">
                <a16:creationId xmlns:a16="http://schemas.microsoft.com/office/drawing/2014/main" id="{590CBCE1-844B-4685-A0A2-3E289CB9C8B4}"/>
              </a:ext>
            </a:extLst>
          </p:cNvPr>
          <p:cNvSpPr>
            <a:spLocks noGrp="1"/>
          </p:cNvSpPr>
          <p:nvPr>
            <p:ph type="sldNum" sz="quarter" idx="12"/>
          </p:nvPr>
        </p:nvSpPr>
        <p:spPr/>
        <p:txBody>
          <a:bodyPr/>
          <a:lstStyle/>
          <a:p>
            <a:fld id="{B01D9778-10B4-40FB-B4E4-44FA89A86639}" type="slidenum">
              <a:rPr lang="en-US" smtClean="0"/>
              <a:pPr/>
              <a:t>46</a:t>
            </a:fld>
            <a:endParaRPr lang="en-US"/>
          </a:p>
        </p:txBody>
      </p:sp>
    </p:spTree>
    <p:extLst>
      <p:ext uri="{BB962C8B-B14F-4D97-AF65-F5344CB8AC3E}">
        <p14:creationId xmlns:p14="http://schemas.microsoft.com/office/powerpoint/2010/main" val="13775185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2D31A-695F-453E-B24E-84B03AD0BF9D}"/>
              </a:ext>
            </a:extLst>
          </p:cNvPr>
          <p:cNvSpPr>
            <a:spLocks noGrp="1"/>
          </p:cNvSpPr>
          <p:nvPr>
            <p:ph type="title"/>
          </p:nvPr>
        </p:nvSpPr>
        <p:spPr/>
        <p:txBody>
          <a:bodyPr>
            <a:normAutofit fontScale="90000"/>
          </a:bodyPr>
          <a:lstStyle/>
          <a:p>
            <a:r>
              <a:rPr lang="en-US" dirty="0"/>
              <a:t>Training with bigger data set</a:t>
            </a:r>
            <a:br>
              <a:rPr lang="en-US" dirty="0"/>
            </a:br>
            <a:r>
              <a:rPr lang="en-US" dirty="0"/>
              <a:t>The Final Training Session</a:t>
            </a:r>
          </a:p>
        </p:txBody>
      </p:sp>
      <p:sp>
        <p:nvSpPr>
          <p:cNvPr id="3" name="Content Placeholder 2">
            <a:extLst>
              <a:ext uri="{FF2B5EF4-FFF2-40B4-BE49-F238E27FC236}">
                <a16:creationId xmlns:a16="http://schemas.microsoft.com/office/drawing/2014/main" id="{A61313FE-28B8-4173-9061-E7A4A4ACB131}"/>
              </a:ext>
            </a:extLst>
          </p:cNvPr>
          <p:cNvSpPr>
            <a:spLocks noGrp="1"/>
          </p:cNvSpPr>
          <p:nvPr>
            <p:ph idx="1"/>
          </p:nvPr>
        </p:nvSpPr>
        <p:spPr/>
        <p:txBody>
          <a:bodyPr/>
          <a:lstStyle/>
          <a:p>
            <a:r>
              <a:rPr lang="en-US" dirty="0"/>
              <a:t>Data Set</a:t>
            </a:r>
          </a:p>
          <a:p>
            <a:pPr lvl="1"/>
            <a:r>
              <a:rPr lang="en-US" dirty="0"/>
              <a:t>Training 6600 images (13 videos)</a:t>
            </a:r>
          </a:p>
          <a:p>
            <a:pPr lvl="1"/>
            <a:r>
              <a:rPr lang="en-US" dirty="0"/>
              <a:t>Val same as train</a:t>
            </a:r>
          </a:p>
          <a:p>
            <a:pPr lvl="1"/>
            <a:r>
              <a:rPr lang="en-US" dirty="0"/>
              <a:t>Test 1200 images (2 videos)</a:t>
            </a:r>
          </a:p>
          <a:p>
            <a:r>
              <a:rPr lang="en-US" dirty="0"/>
              <a:t>Training</a:t>
            </a:r>
          </a:p>
          <a:p>
            <a:r>
              <a:rPr lang="en-US" dirty="0"/>
              <a:t>Test</a:t>
            </a:r>
          </a:p>
          <a:p>
            <a:r>
              <a:rPr lang="en-US" dirty="0"/>
              <a:t>Results</a:t>
            </a:r>
          </a:p>
        </p:txBody>
      </p:sp>
      <p:sp>
        <p:nvSpPr>
          <p:cNvPr id="4" name="Slide Number Placeholder 3">
            <a:extLst>
              <a:ext uri="{FF2B5EF4-FFF2-40B4-BE49-F238E27FC236}">
                <a16:creationId xmlns:a16="http://schemas.microsoft.com/office/drawing/2014/main" id="{590CBCE1-844B-4685-A0A2-3E289CB9C8B4}"/>
              </a:ext>
            </a:extLst>
          </p:cNvPr>
          <p:cNvSpPr>
            <a:spLocks noGrp="1"/>
          </p:cNvSpPr>
          <p:nvPr>
            <p:ph type="sldNum" sz="quarter" idx="12"/>
          </p:nvPr>
        </p:nvSpPr>
        <p:spPr/>
        <p:txBody>
          <a:bodyPr/>
          <a:lstStyle/>
          <a:p>
            <a:fld id="{B01D9778-10B4-40FB-B4E4-44FA89A86639}" type="slidenum">
              <a:rPr lang="en-US" smtClean="0"/>
              <a:pPr/>
              <a:t>47</a:t>
            </a:fld>
            <a:endParaRPr lang="en-US"/>
          </a:p>
        </p:txBody>
      </p:sp>
    </p:spTree>
    <p:extLst>
      <p:ext uri="{BB962C8B-B14F-4D97-AF65-F5344CB8AC3E}">
        <p14:creationId xmlns:p14="http://schemas.microsoft.com/office/powerpoint/2010/main" val="21916286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2D31A-695F-453E-B24E-84B03AD0BF9D}"/>
              </a:ext>
            </a:extLst>
          </p:cNvPr>
          <p:cNvSpPr>
            <a:spLocks noGrp="1"/>
          </p:cNvSpPr>
          <p:nvPr>
            <p:ph type="title"/>
          </p:nvPr>
        </p:nvSpPr>
        <p:spPr/>
        <p:txBody>
          <a:bodyPr>
            <a:normAutofit fontScale="90000"/>
          </a:bodyPr>
          <a:lstStyle/>
          <a:p>
            <a:r>
              <a:rPr lang="en-US" dirty="0"/>
              <a:t>Training with bigger data set</a:t>
            </a:r>
            <a:br>
              <a:rPr lang="en-US" dirty="0"/>
            </a:br>
            <a:r>
              <a:rPr lang="en-US" dirty="0"/>
              <a:t>The Final Training Session</a:t>
            </a:r>
          </a:p>
        </p:txBody>
      </p:sp>
      <p:sp>
        <p:nvSpPr>
          <p:cNvPr id="3" name="Content Placeholder 2">
            <a:extLst>
              <a:ext uri="{FF2B5EF4-FFF2-40B4-BE49-F238E27FC236}">
                <a16:creationId xmlns:a16="http://schemas.microsoft.com/office/drawing/2014/main" id="{A61313FE-28B8-4173-9061-E7A4A4ACB131}"/>
              </a:ext>
            </a:extLst>
          </p:cNvPr>
          <p:cNvSpPr>
            <a:spLocks noGrp="1"/>
          </p:cNvSpPr>
          <p:nvPr>
            <p:ph idx="1"/>
          </p:nvPr>
        </p:nvSpPr>
        <p:spPr/>
        <p:txBody>
          <a:bodyPr/>
          <a:lstStyle/>
          <a:p>
            <a:r>
              <a:rPr lang="en-US" dirty="0"/>
              <a:t>Data Set</a:t>
            </a:r>
          </a:p>
          <a:p>
            <a:pPr lvl="1"/>
            <a:r>
              <a:rPr lang="en-US" dirty="0"/>
              <a:t>Day</a:t>
            </a:r>
          </a:p>
          <a:p>
            <a:r>
              <a:rPr lang="en-US" dirty="0"/>
              <a:t>Training</a:t>
            </a:r>
          </a:p>
          <a:p>
            <a:r>
              <a:rPr lang="en-US" dirty="0"/>
              <a:t>Test</a:t>
            </a:r>
          </a:p>
          <a:p>
            <a:r>
              <a:rPr lang="en-US" dirty="0"/>
              <a:t>Results</a:t>
            </a:r>
          </a:p>
        </p:txBody>
      </p:sp>
      <p:sp>
        <p:nvSpPr>
          <p:cNvPr id="4" name="Slide Number Placeholder 3">
            <a:extLst>
              <a:ext uri="{FF2B5EF4-FFF2-40B4-BE49-F238E27FC236}">
                <a16:creationId xmlns:a16="http://schemas.microsoft.com/office/drawing/2014/main" id="{590CBCE1-844B-4685-A0A2-3E289CB9C8B4}"/>
              </a:ext>
            </a:extLst>
          </p:cNvPr>
          <p:cNvSpPr>
            <a:spLocks noGrp="1"/>
          </p:cNvSpPr>
          <p:nvPr>
            <p:ph type="sldNum" sz="quarter" idx="12"/>
          </p:nvPr>
        </p:nvSpPr>
        <p:spPr/>
        <p:txBody>
          <a:bodyPr/>
          <a:lstStyle/>
          <a:p>
            <a:fld id="{B01D9778-10B4-40FB-B4E4-44FA89A86639}" type="slidenum">
              <a:rPr lang="en-US" smtClean="0"/>
              <a:pPr/>
              <a:t>48</a:t>
            </a:fld>
            <a:endParaRPr lang="en-US"/>
          </a:p>
        </p:txBody>
      </p:sp>
      <p:pic>
        <p:nvPicPr>
          <p:cNvPr id="7" name="Picture 6">
            <a:extLst>
              <a:ext uri="{FF2B5EF4-FFF2-40B4-BE49-F238E27FC236}">
                <a16:creationId xmlns:a16="http://schemas.microsoft.com/office/drawing/2014/main" id="{7BCEB1BB-327D-48E3-8D45-CD9F62C0EC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1075" y="1923454"/>
            <a:ext cx="5353050" cy="3011091"/>
          </a:xfrm>
          <a:prstGeom prst="rect">
            <a:avLst/>
          </a:prstGeom>
        </p:spPr>
      </p:pic>
    </p:spTree>
    <p:extLst>
      <p:ext uri="{BB962C8B-B14F-4D97-AF65-F5344CB8AC3E}">
        <p14:creationId xmlns:p14="http://schemas.microsoft.com/office/powerpoint/2010/main" val="27040165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2D31A-695F-453E-B24E-84B03AD0BF9D}"/>
              </a:ext>
            </a:extLst>
          </p:cNvPr>
          <p:cNvSpPr>
            <a:spLocks noGrp="1"/>
          </p:cNvSpPr>
          <p:nvPr>
            <p:ph type="title"/>
          </p:nvPr>
        </p:nvSpPr>
        <p:spPr/>
        <p:txBody>
          <a:bodyPr>
            <a:normAutofit fontScale="90000"/>
          </a:bodyPr>
          <a:lstStyle/>
          <a:p>
            <a:r>
              <a:rPr lang="en-US" dirty="0"/>
              <a:t>Training with bigger data set</a:t>
            </a:r>
            <a:br>
              <a:rPr lang="en-US" dirty="0"/>
            </a:br>
            <a:r>
              <a:rPr lang="en-US" dirty="0"/>
              <a:t>The Final Training Session</a:t>
            </a:r>
          </a:p>
        </p:txBody>
      </p:sp>
      <p:sp>
        <p:nvSpPr>
          <p:cNvPr id="3" name="Content Placeholder 2">
            <a:extLst>
              <a:ext uri="{FF2B5EF4-FFF2-40B4-BE49-F238E27FC236}">
                <a16:creationId xmlns:a16="http://schemas.microsoft.com/office/drawing/2014/main" id="{A61313FE-28B8-4173-9061-E7A4A4ACB131}"/>
              </a:ext>
            </a:extLst>
          </p:cNvPr>
          <p:cNvSpPr>
            <a:spLocks noGrp="1"/>
          </p:cNvSpPr>
          <p:nvPr>
            <p:ph idx="1"/>
          </p:nvPr>
        </p:nvSpPr>
        <p:spPr/>
        <p:txBody>
          <a:bodyPr/>
          <a:lstStyle/>
          <a:p>
            <a:r>
              <a:rPr lang="en-US" dirty="0"/>
              <a:t>Data Set</a:t>
            </a:r>
          </a:p>
          <a:p>
            <a:pPr lvl="1"/>
            <a:r>
              <a:rPr lang="en-US" dirty="0"/>
              <a:t>Night</a:t>
            </a:r>
          </a:p>
          <a:p>
            <a:r>
              <a:rPr lang="en-US" dirty="0"/>
              <a:t>Training</a:t>
            </a:r>
          </a:p>
          <a:p>
            <a:r>
              <a:rPr lang="en-US" dirty="0"/>
              <a:t>Test</a:t>
            </a:r>
          </a:p>
          <a:p>
            <a:r>
              <a:rPr lang="en-US" dirty="0"/>
              <a:t>Results</a:t>
            </a:r>
          </a:p>
        </p:txBody>
      </p:sp>
      <p:sp>
        <p:nvSpPr>
          <p:cNvPr id="4" name="Slide Number Placeholder 3">
            <a:extLst>
              <a:ext uri="{FF2B5EF4-FFF2-40B4-BE49-F238E27FC236}">
                <a16:creationId xmlns:a16="http://schemas.microsoft.com/office/drawing/2014/main" id="{590CBCE1-844B-4685-A0A2-3E289CB9C8B4}"/>
              </a:ext>
            </a:extLst>
          </p:cNvPr>
          <p:cNvSpPr>
            <a:spLocks noGrp="1"/>
          </p:cNvSpPr>
          <p:nvPr>
            <p:ph type="sldNum" sz="quarter" idx="12"/>
          </p:nvPr>
        </p:nvSpPr>
        <p:spPr/>
        <p:txBody>
          <a:bodyPr/>
          <a:lstStyle/>
          <a:p>
            <a:fld id="{B01D9778-10B4-40FB-B4E4-44FA89A86639}" type="slidenum">
              <a:rPr lang="en-US" smtClean="0"/>
              <a:pPr/>
              <a:t>49</a:t>
            </a:fld>
            <a:endParaRPr lang="en-US"/>
          </a:p>
        </p:txBody>
      </p:sp>
      <p:pic>
        <p:nvPicPr>
          <p:cNvPr id="7" name="Picture 6">
            <a:extLst>
              <a:ext uri="{FF2B5EF4-FFF2-40B4-BE49-F238E27FC236}">
                <a16:creationId xmlns:a16="http://schemas.microsoft.com/office/drawing/2014/main" id="{7BCEB1BB-327D-48E3-8D45-CD9F62C0ECA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61075" y="1923454"/>
            <a:ext cx="5353050" cy="3011090"/>
          </a:xfrm>
          <a:prstGeom prst="rect">
            <a:avLst/>
          </a:prstGeom>
        </p:spPr>
      </p:pic>
    </p:spTree>
    <p:extLst>
      <p:ext uri="{BB962C8B-B14F-4D97-AF65-F5344CB8AC3E}">
        <p14:creationId xmlns:p14="http://schemas.microsoft.com/office/powerpoint/2010/main" val="2895112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Background</a:t>
            </a:r>
            <a:endParaRPr lang="he-IL" dirty="0">
              <a:solidFill>
                <a:srgbClr val="002060"/>
              </a:solidFill>
            </a:endParaRPr>
          </a:p>
        </p:txBody>
      </p:sp>
      <p:sp>
        <p:nvSpPr>
          <p:cNvPr id="3" name="Content Placeholder 2"/>
          <p:cNvSpPr>
            <a:spLocks noGrp="1"/>
          </p:cNvSpPr>
          <p:nvPr>
            <p:ph idx="1"/>
          </p:nvPr>
        </p:nvSpPr>
        <p:spPr/>
        <p:txBody>
          <a:bodyPr/>
          <a:lstStyle/>
          <a:p>
            <a:r>
              <a:rPr lang="en-US" dirty="0">
                <a:solidFill>
                  <a:srgbClr val="002060"/>
                </a:solidFill>
              </a:rPr>
              <a:t>Object tracking Neural networks</a:t>
            </a:r>
          </a:p>
          <a:p>
            <a:pPr lvl="1"/>
            <a:r>
              <a:rPr lang="en-US" dirty="0">
                <a:solidFill>
                  <a:srgbClr val="002060"/>
                </a:solidFill>
              </a:rPr>
              <a:t>Review</a:t>
            </a:r>
          </a:p>
          <a:p>
            <a:pPr marL="457200" lvl="1" indent="0">
              <a:buNone/>
            </a:pPr>
            <a:r>
              <a:rPr lang="en-US" dirty="0">
                <a:solidFill>
                  <a:srgbClr val="002060"/>
                </a:solidFill>
              </a:rPr>
              <a:t>	Goal</a:t>
            </a:r>
          </a:p>
          <a:p>
            <a:pPr lvl="1"/>
            <a:r>
              <a:rPr lang="en-US" dirty="0">
                <a:solidFill>
                  <a:srgbClr val="002060"/>
                </a:solidFill>
              </a:rPr>
              <a:t>Method</a:t>
            </a:r>
          </a:p>
          <a:p>
            <a:pPr lvl="1"/>
            <a:r>
              <a:rPr lang="en-US" dirty="0">
                <a:solidFill>
                  <a:srgbClr val="002060"/>
                </a:solidFill>
              </a:rPr>
              <a:t>Precision Recall map</a:t>
            </a:r>
          </a:p>
          <a:p>
            <a:pPr marL="457200" lvl="1" indent="0">
              <a:buNone/>
            </a:pPr>
            <a:endParaRPr lang="en-US" dirty="0">
              <a:solidFill>
                <a:srgbClr val="002060"/>
              </a:solidFill>
            </a:endParaRPr>
          </a:p>
          <a:p>
            <a:pPr marL="457200" lvl="1" indent="0">
              <a:buNone/>
            </a:pPr>
            <a:endParaRPr lang="en-US" dirty="0">
              <a:solidFill>
                <a:srgbClr val="002060"/>
              </a:solidFill>
            </a:endParaRPr>
          </a:p>
          <a:p>
            <a:pPr marL="457200" lvl="1" indent="0">
              <a:buNone/>
            </a:pPr>
            <a:endParaRPr lang="en-US" dirty="0">
              <a:solidFill>
                <a:srgbClr val="002060"/>
              </a:solidFill>
            </a:endParaRPr>
          </a:p>
          <a:p>
            <a:pPr marL="457200" lvl="1" indent="0" algn="r">
              <a:buNone/>
            </a:pPr>
            <a:r>
              <a:rPr lang="en-US" sz="1050" dirty="0">
                <a:hlinkClick r:id="rId2"/>
              </a:rPr>
              <a:t>http://cs231n.stanford.edu/slides/2016/winter1516_lecture8.pdf</a:t>
            </a:r>
            <a:endParaRPr lang="he-IL" sz="1400"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5</a:t>
            </a:fld>
            <a:endParaRPr lang="en-US"/>
          </a:p>
        </p:txBody>
      </p:sp>
      <p:pic>
        <p:nvPicPr>
          <p:cNvPr id="10" name="Picture 9">
            <a:extLst>
              <a:ext uri="{FF2B5EF4-FFF2-40B4-BE49-F238E27FC236}">
                <a16:creationId xmlns:a16="http://schemas.microsoft.com/office/drawing/2014/main" id="{9B5F8FBD-F6A3-4CAD-A90F-9FFACBBD9F2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557045" y="2251301"/>
            <a:ext cx="6361109" cy="3223760"/>
          </a:xfrm>
          <a:prstGeom prst="rect">
            <a:avLst/>
          </a:prstGeom>
        </p:spPr>
      </p:pic>
    </p:spTree>
    <p:extLst>
      <p:ext uri="{BB962C8B-B14F-4D97-AF65-F5344CB8AC3E}">
        <p14:creationId xmlns:p14="http://schemas.microsoft.com/office/powerpoint/2010/main" val="2013642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2D31A-695F-453E-B24E-84B03AD0BF9D}"/>
              </a:ext>
            </a:extLst>
          </p:cNvPr>
          <p:cNvSpPr>
            <a:spLocks noGrp="1"/>
          </p:cNvSpPr>
          <p:nvPr>
            <p:ph type="title"/>
          </p:nvPr>
        </p:nvSpPr>
        <p:spPr/>
        <p:txBody>
          <a:bodyPr>
            <a:normAutofit fontScale="90000"/>
          </a:bodyPr>
          <a:lstStyle/>
          <a:p>
            <a:r>
              <a:rPr lang="en-US" dirty="0"/>
              <a:t>Training with bigger data set</a:t>
            </a:r>
            <a:br>
              <a:rPr lang="en-US" dirty="0"/>
            </a:br>
            <a:r>
              <a:rPr lang="en-US" dirty="0"/>
              <a:t>The Final Training Session</a:t>
            </a:r>
          </a:p>
        </p:txBody>
      </p:sp>
      <p:sp>
        <p:nvSpPr>
          <p:cNvPr id="3" name="Content Placeholder 2">
            <a:extLst>
              <a:ext uri="{FF2B5EF4-FFF2-40B4-BE49-F238E27FC236}">
                <a16:creationId xmlns:a16="http://schemas.microsoft.com/office/drawing/2014/main" id="{A61313FE-28B8-4173-9061-E7A4A4ACB131}"/>
              </a:ext>
            </a:extLst>
          </p:cNvPr>
          <p:cNvSpPr>
            <a:spLocks noGrp="1"/>
          </p:cNvSpPr>
          <p:nvPr>
            <p:ph idx="1"/>
          </p:nvPr>
        </p:nvSpPr>
        <p:spPr/>
        <p:txBody>
          <a:bodyPr/>
          <a:lstStyle/>
          <a:p>
            <a:r>
              <a:rPr lang="en-US" dirty="0"/>
              <a:t>Data Set</a:t>
            </a:r>
          </a:p>
          <a:p>
            <a:pPr lvl="1"/>
            <a:r>
              <a:rPr lang="en-US" dirty="0"/>
              <a:t>Blue court</a:t>
            </a:r>
          </a:p>
          <a:p>
            <a:r>
              <a:rPr lang="en-US" dirty="0"/>
              <a:t>Training</a:t>
            </a:r>
          </a:p>
          <a:p>
            <a:r>
              <a:rPr lang="en-US" dirty="0"/>
              <a:t>Test</a:t>
            </a:r>
          </a:p>
          <a:p>
            <a:r>
              <a:rPr lang="en-US" dirty="0"/>
              <a:t>Results</a:t>
            </a:r>
          </a:p>
        </p:txBody>
      </p:sp>
      <p:sp>
        <p:nvSpPr>
          <p:cNvPr id="4" name="Slide Number Placeholder 3">
            <a:extLst>
              <a:ext uri="{FF2B5EF4-FFF2-40B4-BE49-F238E27FC236}">
                <a16:creationId xmlns:a16="http://schemas.microsoft.com/office/drawing/2014/main" id="{590CBCE1-844B-4685-A0A2-3E289CB9C8B4}"/>
              </a:ext>
            </a:extLst>
          </p:cNvPr>
          <p:cNvSpPr>
            <a:spLocks noGrp="1"/>
          </p:cNvSpPr>
          <p:nvPr>
            <p:ph type="sldNum" sz="quarter" idx="12"/>
          </p:nvPr>
        </p:nvSpPr>
        <p:spPr/>
        <p:txBody>
          <a:bodyPr/>
          <a:lstStyle/>
          <a:p>
            <a:fld id="{B01D9778-10B4-40FB-B4E4-44FA89A86639}" type="slidenum">
              <a:rPr lang="en-US" smtClean="0"/>
              <a:pPr/>
              <a:t>50</a:t>
            </a:fld>
            <a:endParaRPr lang="en-US"/>
          </a:p>
        </p:txBody>
      </p:sp>
      <p:pic>
        <p:nvPicPr>
          <p:cNvPr id="7" name="Picture 6">
            <a:extLst>
              <a:ext uri="{FF2B5EF4-FFF2-40B4-BE49-F238E27FC236}">
                <a16:creationId xmlns:a16="http://schemas.microsoft.com/office/drawing/2014/main" id="{7BCEB1BB-327D-48E3-8D45-CD9F62C0ECA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61075" y="1923454"/>
            <a:ext cx="5353050" cy="3011090"/>
          </a:xfrm>
          <a:prstGeom prst="rect">
            <a:avLst/>
          </a:prstGeom>
        </p:spPr>
      </p:pic>
    </p:spTree>
    <p:extLst>
      <p:ext uri="{BB962C8B-B14F-4D97-AF65-F5344CB8AC3E}">
        <p14:creationId xmlns:p14="http://schemas.microsoft.com/office/powerpoint/2010/main" val="32622093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2D31A-695F-453E-B24E-84B03AD0BF9D}"/>
              </a:ext>
            </a:extLst>
          </p:cNvPr>
          <p:cNvSpPr>
            <a:spLocks noGrp="1"/>
          </p:cNvSpPr>
          <p:nvPr>
            <p:ph type="title"/>
          </p:nvPr>
        </p:nvSpPr>
        <p:spPr/>
        <p:txBody>
          <a:bodyPr>
            <a:normAutofit fontScale="90000"/>
          </a:bodyPr>
          <a:lstStyle/>
          <a:p>
            <a:r>
              <a:rPr lang="en-US" dirty="0"/>
              <a:t>Training with bigger data set</a:t>
            </a:r>
            <a:br>
              <a:rPr lang="en-US" dirty="0"/>
            </a:br>
            <a:r>
              <a:rPr lang="en-US" dirty="0"/>
              <a:t>The Final Training Session</a:t>
            </a:r>
          </a:p>
        </p:txBody>
      </p:sp>
      <p:sp>
        <p:nvSpPr>
          <p:cNvPr id="3" name="Content Placeholder 2">
            <a:extLst>
              <a:ext uri="{FF2B5EF4-FFF2-40B4-BE49-F238E27FC236}">
                <a16:creationId xmlns:a16="http://schemas.microsoft.com/office/drawing/2014/main" id="{A61313FE-28B8-4173-9061-E7A4A4ACB131}"/>
              </a:ext>
            </a:extLst>
          </p:cNvPr>
          <p:cNvSpPr>
            <a:spLocks noGrp="1"/>
          </p:cNvSpPr>
          <p:nvPr>
            <p:ph idx="1"/>
          </p:nvPr>
        </p:nvSpPr>
        <p:spPr/>
        <p:txBody>
          <a:bodyPr/>
          <a:lstStyle/>
          <a:p>
            <a:r>
              <a:rPr lang="en-US" dirty="0"/>
              <a:t>Data Set</a:t>
            </a:r>
          </a:p>
          <a:p>
            <a:pPr lvl="1"/>
            <a:r>
              <a:rPr lang="en-US" dirty="0"/>
              <a:t>Rain</a:t>
            </a:r>
          </a:p>
          <a:p>
            <a:r>
              <a:rPr lang="en-US" dirty="0"/>
              <a:t>Training</a:t>
            </a:r>
          </a:p>
          <a:p>
            <a:r>
              <a:rPr lang="en-US" dirty="0"/>
              <a:t>Test</a:t>
            </a:r>
          </a:p>
          <a:p>
            <a:r>
              <a:rPr lang="en-US" dirty="0"/>
              <a:t>Results</a:t>
            </a:r>
          </a:p>
        </p:txBody>
      </p:sp>
      <p:sp>
        <p:nvSpPr>
          <p:cNvPr id="4" name="Slide Number Placeholder 3">
            <a:extLst>
              <a:ext uri="{FF2B5EF4-FFF2-40B4-BE49-F238E27FC236}">
                <a16:creationId xmlns:a16="http://schemas.microsoft.com/office/drawing/2014/main" id="{590CBCE1-844B-4685-A0A2-3E289CB9C8B4}"/>
              </a:ext>
            </a:extLst>
          </p:cNvPr>
          <p:cNvSpPr>
            <a:spLocks noGrp="1"/>
          </p:cNvSpPr>
          <p:nvPr>
            <p:ph type="sldNum" sz="quarter" idx="12"/>
          </p:nvPr>
        </p:nvSpPr>
        <p:spPr/>
        <p:txBody>
          <a:bodyPr/>
          <a:lstStyle/>
          <a:p>
            <a:fld id="{B01D9778-10B4-40FB-B4E4-44FA89A86639}" type="slidenum">
              <a:rPr lang="en-US" smtClean="0"/>
              <a:pPr/>
              <a:t>51</a:t>
            </a:fld>
            <a:endParaRPr lang="en-US"/>
          </a:p>
        </p:txBody>
      </p:sp>
      <p:pic>
        <p:nvPicPr>
          <p:cNvPr id="7" name="Picture 6">
            <a:extLst>
              <a:ext uri="{FF2B5EF4-FFF2-40B4-BE49-F238E27FC236}">
                <a16:creationId xmlns:a16="http://schemas.microsoft.com/office/drawing/2014/main" id="{7BCEB1BB-327D-48E3-8D45-CD9F62C0ECA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61075" y="1923454"/>
            <a:ext cx="5353050" cy="3011090"/>
          </a:xfrm>
          <a:prstGeom prst="rect">
            <a:avLst/>
          </a:prstGeom>
        </p:spPr>
      </p:pic>
    </p:spTree>
    <p:extLst>
      <p:ext uri="{BB962C8B-B14F-4D97-AF65-F5344CB8AC3E}">
        <p14:creationId xmlns:p14="http://schemas.microsoft.com/office/powerpoint/2010/main" val="21187960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2D31A-695F-453E-B24E-84B03AD0BF9D}"/>
              </a:ext>
            </a:extLst>
          </p:cNvPr>
          <p:cNvSpPr>
            <a:spLocks noGrp="1"/>
          </p:cNvSpPr>
          <p:nvPr>
            <p:ph type="title"/>
          </p:nvPr>
        </p:nvSpPr>
        <p:spPr/>
        <p:txBody>
          <a:bodyPr>
            <a:normAutofit fontScale="90000"/>
          </a:bodyPr>
          <a:lstStyle/>
          <a:p>
            <a:r>
              <a:rPr lang="en-US" dirty="0"/>
              <a:t>Training with bigger data set</a:t>
            </a:r>
            <a:br>
              <a:rPr lang="en-US" dirty="0"/>
            </a:br>
            <a:r>
              <a:rPr lang="en-US" dirty="0"/>
              <a:t>The Final Training Session</a:t>
            </a:r>
          </a:p>
        </p:txBody>
      </p:sp>
      <p:sp>
        <p:nvSpPr>
          <p:cNvPr id="3" name="Content Placeholder 2">
            <a:extLst>
              <a:ext uri="{FF2B5EF4-FFF2-40B4-BE49-F238E27FC236}">
                <a16:creationId xmlns:a16="http://schemas.microsoft.com/office/drawing/2014/main" id="{A61313FE-28B8-4173-9061-E7A4A4ACB131}"/>
              </a:ext>
            </a:extLst>
          </p:cNvPr>
          <p:cNvSpPr>
            <a:spLocks noGrp="1"/>
          </p:cNvSpPr>
          <p:nvPr>
            <p:ph idx="1"/>
          </p:nvPr>
        </p:nvSpPr>
        <p:spPr/>
        <p:txBody>
          <a:bodyPr/>
          <a:lstStyle/>
          <a:p>
            <a:r>
              <a:rPr lang="en-US" dirty="0"/>
              <a:t>Data Set</a:t>
            </a:r>
          </a:p>
          <a:p>
            <a:pPr lvl="1"/>
            <a:r>
              <a:rPr lang="en-US" dirty="0"/>
              <a:t>Ground truth (GT) example</a:t>
            </a:r>
          </a:p>
          <a:p>
            <a:r>
              <a:rPr lang="en-US" dirty="0"/>
              <a:t>Training</a:t>
            </a:r>
          </a:p>
          <a:p>
            <a:r>
              <a:rPr lang="en-US" dirty="0"/>
              <a:t>Test</a:t>
            </a:r>
          </a:p>
          <a:p>
            <a:r>
              <a:rPr lang="en-US" dirty="0"/>
              <a:t>Results</a:t>
            </a:r>
          </a:p>
        </p:txBody>
      </p:sp>
      <p:sp>
        <p:nvSpPr>
          <p:cNvPr id="4" name="Slide Number Placeholder 3">
            <a:extLst>
              <a:ext uri="{FF2B5EF4-FFF2-40B4-BE49-F238E27FC236}">
                <a16:creationId xmlns:a16="http://schemas.microsoft.com/office/drawing/2014/main" id="{590CBCE1-844B-4685-A0A2-3E289CB9C8B4}"/>
              </a:ext>
            </a:extLst>
          </p:cNvPr>
          <p:cNvSpPr>
            <a:spLocks noGrp="1"/>
          </p:cNvSpPr>
          <p:nvPr>
            <p:ph type="sldNum" sz="quarter" idx="12"/>
          </p:nvPr>
        </p:nvSpPr>
        <p:spPr/>
        <p:txBody>
          <a:bodyPr/>
          <a:lstStyle/>
          <a:p>
            <a:fld id="{B01D9778-10B4-40FB-B4E4-44FA89A86639}" type="slidenum">
              <a:rPr lang="en-US" smtClean="0"/>
              <a:pPr/>
              <a:t>52</a:t>
            </a:fld>
            <a:endParaRPr lang="en-US"/>
          </a:p>
        </p:txBody>
      </p:sp>
      <p:pic>
        <p:nvPicPr>
          <p:cNvPr id="5" name="data_bb">
            <a:hlinkClick r:id="" action="ppaction://media"/>
            <a:extLst>
              <a:ext uri="{FF2B5EF4-FFF2-40B4-BE49-F238E27FC236}">
                <a16:creationId xmlns:a16="http://schemas.microsoft.com/office/drawing/2014/main" id="{9172FE14-10E3-4EF1-8F26-D1670189632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61075" y="1923454"/>
            <a:ext cx="5353050" cy="3011091"/>
          </a:xfrm>
          <a:prstGeom prst="rect">
            <a:avLst/>
          </a:prstGeom>
        </p:spPr>
      </p:pic>
    </p:spTree>
    <p:extLst>
      <p:ext uri="{BB962C8B-B14F-4D97-AF65-F5344CB8AC3E}">
        <p14:creationId xmlns:p14="http://schemas.microsoft.com/office/powerpoint/2010/main" val="3646355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2D31A-695F-453E-B24E-84B03AD0BF9D}"/>
              </a:ext>
            </a:extLst>
          </p:cNvPr>
          <p:cNvSpPr>
            <a:spLocks noGrp="1"/>
          </p:cNvSpPr>
          <p:nvPr>
            <p:ph type="title"/>
          </p:nvPr>
        </p:nvSpPr>
        <p:spPr>
          <a:xfrm>
            <a:off x="609600" y="228600"/>
            <a:ext cx="10972800" cy="1143000"/>
          </a:xfrm>
        </p:spPr>
        <p:txBody>
          <a:bodyPr>
            <a:normAutofit fontScale="90000"/>
          </a:bodyPr>
          <a:lstStyle/>
          <a:p>
            <a:r>
              <a:rPr lang="en-US" dirty="0"/>
              <a:t>Training with bigger data set</a:t>
            </a:r>
            <a:br>
              <a:rPr lang="en-US" dirty="0"/>
            </a:br>
            <a:r>
              <a:rPr lang="en-US" dirty="0"/>
              <a:t>The Final Training Session</a:t>
            </a:r>
          </a:p>
        </p:txBody>
      </p:sp>
      <p:sp>
        <p:nvSpPr>
          <p:cNvPr id="3" name="Content Placeholder 2">
            <a:extLst>
              <a:ext uri="{FF2B5EF4-FFF2-40B4-BE49-F238E27FC236}">
                <a16:creationId xmlns:a16="http://schemas.microsoft.com/office/drawing/2014/main" id="{A61313FE-28B8-4173-9061-E7A4A4ACB131}"/>
              </a:ext>
            </a:extLst>
          </p:cNvPr>
          <p:cNvSpPr>
            <a:spLocks noGrp="1"/>
          </p:cNvSpPr>
          <p:nvPr>
            <p:ph idx="1"/>
          </p:nvPr>
        </p:nvSpPr>
        <p:spPr/>
        <p:txBody>
          <a:bodyPr>
            <a:normAutofit/>
          </a:bodyPr>
          <a:lstStyle/>
          <a:p>
            <a:r>
              <a:rPr lang="en-US" dirty="0"/>
              <a:t>Data Set</a:t>
            </a:r>
          </a:p>
          <a:p>
            <a:r>
              <a:rPr lang="en-US" dirty="0"/>
              <a:t>Training</a:t>
            </a:r>
          </a:p>
          <a:p>
            <a:pPr lvl="1"/>
            <a:r>
              <a:rPr lang="en-US" dirty="0"/>
              <a:t>Environment </a:t>
            </a:r>
          </a:p>
          <a:p>
            <a:pPr marL="457200" marR="0" lvl="1"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a:t>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PyTorch</a:t>
            </a:r>
            <a:r>
              <a:rPr kumimoji="0" lang="en-US" sz="1800" b="0" i="0" u="none" strike="noStrike" kern="1200" cap="none" spc="0" normalizeH="0" baseline="0" noProof="0" dirty="0">
                <a:ln>
                  <a:noFill/>
                </a:ln>
                <a:solidFill>
                  <a:prstClr val="black"/>
                </a:solidFill>
                <a:effectLst/>
                <a:uLnTx/>
                <a:uFillTx/>
                <a:latin typeface="Calibri"/>
                <a:ea typeface="+mn-ea"/>
                <a:cs typeface="+mn-cs"/>
              </a:rPr>
              <a:t> – GPU GeForce GTX 8Gb</a:t>
            </a:r>
            <a:endParaRPr lang="en-US" dirty="0"/>
          </a:p>
          <a:p>
            <a:pPr lvl="1"/>
            <a:r>
              <a:rPr lang="en-US" dirty="0"/>
              <a:t>Process</a:t>
            </a:r>
          </a:p>
          <a:p>
            <a:pPr marL="457200" lvl="1" indent="0">
              <a:buNone/>
            </a:pPr>
            <a:r>
              <a:rPr lang="en-US" dirty="0"/>
              <a:t>	</a:t>
            </a:r>
          </a:p>
          <a:p>
            <a:r>
              <a:rPr lang="en-US" dirty="0"/>
              <a:t>Test</a:t>
            </a:r>
          </a:p>
          <a:p>
            <a:r>
              <a:rPr lang="en-US" dirty="0"/>
              <a:t>Results</a:t>
            </a:r>
          </a:p>
        </p:txBody>
      </p:sp>
      <p:sp>
        <p:nvSpPr>
          <p:cNvPr id="4" name="Slide Number Placeholder 3">
            <a:extLst>
              <a:ext uri="{FF2B5EF4-FFF2-40B4-BE49-F238E27FC236}">
                <a16:creationId xmlns:a16="http://schemas.microsoft.com/office/drawing/2014/main" id="{590CBCE1-844B-4685-A0A2-3E289CB9C8B4}"/>
              </a:ext>
            </a:extLst>
          </p:cNvPr>
          <p:cNvSpPr>
            <a:spLocks noGrp="1"/>
          </p:cNvSpPr>
          <p:nvPr>
            <p:ph type="sldNum" sz="quarter" idx="12"/>
          </p:nvPr>
        </p:nvSpPr>
        <p:spPr/>
        <p:txBody>
          <a:bodyPr/>
          <a:lstStyle/>
          <a:p>
            <a:fld id="{B01D9778-10B4-40FB-B4E4-44FA89A86639}" type="slidenum">
              <a:rPr lang="en-US" smtClean="0"/>
              <a:pPr/>
              <a:t>53</a:t>
            </a:fld>
            <a:endParaRPr lang="en-US"/>
          </a:p>
        </p:txBody>
      </p:sp>
      <p:pic>
        <p:nvPicPr>
          <p:cNvPr id="6" name="Picture 5" descr="A picture containing text, different, various, same&#10;&#10;Description automatically generated">
            <a:extLst>
              <a:ext uri="{FF2B5EF4-FFF2-40B4-BE49-F238E27FC236}">
                <a16:creationId xmlns:a16="http://schemas.microsoft.com/office/drawing/2014/main" id="{331841A3-0D5E-4FD2-9F07-2980865B7F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62800" y="1828799"/>
            <a:ext cx="3429000" cy="3429000"/>
          </a:xfrm>
          <a:prstGeom prst="rect">
            <a:avLst/>
          </a:prstGeom>
        </p:spPr>
      </p:pic>
    </p:spTree>
    <p:extLst>
      <p:ext uri="{BB962C8B-B14F-4D97-AF65-F5344CB8AC3E}">
        <p14:creationId xmlns:p14="http://schemas.microsoft.com/office/powerpoint/2010/main" val="22758020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2D31A-695F-453E-B24E-84B03AD0BF9D}"/>
              </a:ext>
            </a:extLst>
          </p:cNvPr>
          <p:cNvSpPr>
            <a:spLocks noGrp="1"/>
          </p:cNvSpPr>
          <p:nvPr>
            <p:ph type="title"/>
          </p:nvPr>
        </p:nvSpPr>
        <p:spPr/>
        <p:txBody>
          <a:bodyPr>
            <a:normAutofit fontScale="90000"/>
          </a:bodyPr>
          <a:lstStyle/>
          <a:p>
            <a:r>
              <a:rPr lang="en-US" dirty="0"/>
              <a:t>Training with bigger data set</a:t>
            </a:r>
            <a:br>
              <a:rPr lang="en-US" dirty="0"/>
            </a:br>
            <a:r>
              <a:rPr lang="en-US" dirty="0"/>
              <a:t>The Final Training Session</a:t>
            </a:r>
          </a:p>
        </p:txBody>
      </p:sp>
      <p:sp>
        <p:nvSpPr>
          <p:cNvPr id="3" name="Content Placeholder 2">
            <a:extLst>
              <a:ext uri="{FF2B5EF4-FFF2-40B4-BE49-F238E27FC236}">
                <a16:creationId xmlns:a16="http://schemas.microsoft.com/office/drawing/2014/main" id="{A61313FE-28B8-4173-9061-E7A4A4ACB131}"/>
              </a:ext>
            </a:extLst>
          </p:cNvPr>
          <p:cNvSpPr>
            <a:spLocks noGrp="1"/>
          </p:cNvSpPr>
          <p:nvPr>
            <p:ph idx="1"/>
          </p:nvPr>
        </p:nvSpPr>
        <p:spPr/>
        <p:txBody>
          <a:bodyPr>
            <a:normAutofit/>
          </a:bodyPr>
          <a:lstStyle/>
          <a:p>
            <a:r>
              <a:rPr lang="en-US" dirty="0"/>
              <a:t>Data Set</a:t>
            </a:r>
          </a:p>
          <a:p>
            <a:r>
              <a:rPr lang="en-US" dirty="0"/>
              <a:t>Training</a:t>
            </a:r>
          </a:p>
          <a:p>
            <a:pPr lvl="1"/>
            <a:r>
              <a:rPr lang="en-US" dirty="0"/>
              <a:t>Environment </a:t>
            </a:r>
          </a:p>
          <a:p>
            <a:pPr lvl="1"/>
            <a:r>
              <a:rPr lang="en-US" dirty="0"/>
              <a:t>Process</a:t>
            </a:r>
          </a:p>
          <a:p>
            <a:pPr marL="457200" marR="0" lvl="1"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a:t>
            </a:r>
            <a:r>
              <a:rPr kumimoji="0" lang="en-US" sz="1800" b="0" i="0" u="none" strike="noStrike" kern="1200" cap="none" spc="0" normalizeH="0" baseline="0" noProof="0" dirty="0">
                <a:ln>
                  <a:noFill/>
                </a:ln>
                <a:solidFill>
                  <a:prstClr val="black"/>
                </a:solidFill>
                <a:effectLst/>
                <a:uLnTx/>
                <a:uFillTx/>
                <a:latin typeface="Calibri"/>
                <a:ea typeface="+mn-ea"/>
                <a:cs typeface="+mn-cs"/>
              </a:rPr>
              <a:t>500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Epoc</a:t>
            </a:r>
            <a:r>
              <a:rPr lang="en-US" sz="1800" dirty="0" err="1">
                <a:solidFill>
                  <a:prstClr val="black"/>
                </a:solidFill>
                <a:latin typeface="Calibri"/>
              </a:rPr>
              <a:t>hs</a:t>
            </a:r>
            <a:r>
              <a:rPr lang="en-US" sz="1800" dirty="0">
                <a:solidFill>
                  <a:prstClr val="black"/>
                </a:solidFill>
                <a:latin typeface="Calibri"/>
              </a:rPr>
              <a:t>, batch size 16</a:t>
            </a:r>
          </a:p>
          <a:p>
            <a:pPr marL="457200" marR="0" lvl="1"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sz="1800" dirty="0">
                <a:solidFill>
                  <a:prstClr val="black"/>
                </a:solidFill>
                <a:latin typeface="Calibri"/>
              </a:rPr>
              <a:t>	SGD with momentum</a:t>
            </a:r>
            <a:r>
              <a:rPr lang="en-US" dirty="0"/>
              <a:t>	</a:t>
            </a:r>
          </a:p>
          <a:p>
            <a:r>
              <a:rPr lang="en-US" dirty="0"/>
              <a:t>Test</a:t>
            </a:r>
          </a:p>
          <a:p>
            <a:r>
              <a:rPr lang="en-US" dirty="0"/>
              <a:t>Results</a:t>
            </a:r>
          </a:p>
        </p:txBody>
      </p:sp>
      <p:sp>
        <p:nvSpPr>
          <p:cNvPr id="4" name="Slide Number Placeholder 3">
            <a:extLst>
              <a:ext uri="{FF2B5EF4-FFF2-40B4-BE49-F238E27FC236}">
                <a16:creationId xmlns:a16="http://schemas.microsoft.com/office/drawing/2014/main" id="{590CBCE1-844B-4685-A0A2-3E289CB9C8B4}"/>
              </a:ext>
            </a:extLst>
          </p:cNvPr>
          <p:cNvSpPr>
            <a:spLocks noGrp="1"/>
          </p:cNvSpPr>
          <p:nvPr>
            <p:ph type="sldNum" sz="quarter" idx="12"/>
          </p:nvPr>
        </p:nvSpPr>
        <p:spPr/>
        <p:txBody>
          <a:bodyPr/>
          <a:lstStyle/>
          <a:p>
            <a:fld id="{B01D9778-10B4-40FB-B4E4-44FA89A86639}" type="slidenum">
              <a:rPr lang="en-US" smtClean="0"/>
              <a:pPr/>
              <a:t>54</a:t>
            </a:fld>
            <a:endParaRPr lang="en-US"/>
          </a:p>
        </p:txBody>
      </p:sp>
      <p:pic>
        <p:nvPicPr>
          <p:cNvPr id="10" name="Picture 9">
            <a:extLst>
              <a:ext uri="{FF2B5EF4-FFF2-40B4-BE49-F238E27FC236}">
                <a16:creationId xmlns:a16="http://schemas.microsoft.com/office/drawing/2014/main" id="{3561E99B-6197-43CF-A768-C0F7D48B4F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82003" y="1786151"/>
            <a:ext cx="6571394" cy="3285697"/>
          </a:xfrm>
          <a:prstGeom prst="rect">
            <a:avLst/>
          </a:prstGeom>
        </p:spPr>
      </p:pic>
    </p:spTree>
    <p:extLst>
      <p:ext uri="{BB962C8B-B14F-4D97-AF65-F5344CB8AC3E}">
        <p14:creationId xmlns:p14="http://schemas.microsoft.com/office/powerpoint/2010/main" val="2859039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2D31A-695F-453E-B24E-84B03AD0BF9D}"/>
              </a:ext>
            </a:extLst>
          </p:cNvPr>
          <p:cNvSpPr>
            <a:spLocks noGrp="1"/>
          </p:cNvSpPr>
          <p:nvPr>
            <p:ph type="title"/>
          </p:nvPr>
        </p:nvSpPr>
        <p:spPr/>
        <p:txBody>
          <a:bodyPr>
            <a:normAutofit fontScale="90000"/>
          </a:bodyPr>
          <a:lstStyle/>
          <a:p>
            <a:r>
              <a:rPr lang="en-US" dirty="0"/>
              <a:t>Training with bigger data set</a:t>
            </a:r>
            <a:br>
              <a:rPr lang="en-US" dirty="0"/>
            </a:br>
            <a:r>
              <a:rPr lang="en-US" dirty="0"/>
              <a:t>The Final Training Session</a:t>
            </a:r>
          </a:p>
        </p:txBody>
      </p:sp>
      <p:sp>
        <p:nvSpPr>
          <p:cNvPr id="3" name="Content Placeholder 2">
            <a:extLst>
              <a:ext uri="{FF2B5EF4-FFF2-40B4-BE49-F238E27FC236}">
                <a16:creationId xmlns:a16="http://schemas.microsoft.com/office/drawing/2014/main" id="{A61313FE-28B8-4173-9061-E7A4A4ACB131}"/>
              </a:ext>
            </a:extLst>
          </p:cNvPr>
          <p:cNvSpPr>
            <a:spLocks noGrp="1"/>
          </p:cNvSpPr>
          <p:nvPr>
            <p:ph idx="1"/>
          </p:nvPr>
        </p:nvSpPr>
        <p:spPr/>
        <p:txBody>
          <a:bodyPr>
            <a:normAutofit/>
          </a:bodyPr>
          <a:lstStyle/>
          <a:p>
            <a:r>
              <a:rPr lang="en-US" dirty="0"/>
              <a:t>Data Set</a:t>
            </a:r>
          </a:p>
          <a:p>
            <a:r>
              <a:rPr lang="en-US" dirty="0"/>
              <a:t>Training</a:t>
            </a:r>
          </a:p>
          <a:p>
            <a:pPr lvl="1"/>
            <a:r>
              <a:rPr lang="en-US" dirty="0"/>
              <a:t>Environment </a:t>
            </a:r>
          </a:p>
          <a:p>
            <a:pPr lvl="1"/>
            <a:r>
              <a:rPr lang="en-US" dirty="0"/>
              <a:t>Process</a:t>
            </a:r>
          </a:p>
          <a:p>
            <a:pPr marL="457200" lvl="1" indent="0">
              <a:buNone/>
            </a:pPr>
            <a:r>
              <a:rPr lang="en-US" dirty="0"/>
              <a:t>	</a:t>
            </a:r>
            <a:r>
              <a:rPr lang="en-US" dirty="0" err="1"/>
              <a:t>mAP</a:t>
            </a:r>
            <a:r>
              <a:rPr lang="en-US" dirty="0"/>
              <a:t>	</a:t>
            </a:r>
          </a:p>
          <a:p>
            <a:r>
              <a:rPr lang="en-US" dirty="0"/>
              <a:t>Test</a:t>
            </a:r>
          </a:p>
          <a:p>
            <a:r>
              <a:rPr lang="en-US" dirty="0"/>
              <a:t>Results</a:t>
            </a:r>
          </a:p>
        </p:txBody>
      </p:sp>
      <p:sp>
        <p:nvSpPr>
          <p:cNvPr id="4" name="Slide Number Placeholder 3">
            <a:extLst>
              <a:ext uri="{FF2B5EF4-FFF2-40B4-BE49-F238E27FC236}">
                <a16:creationId xmlns:a16="http://schemas.microsoft.com/office/drawing/2014/main" id="{590CBCE1-844B-4685-A0A2-3E289CB9C8B4}"/>
              </a:ext>
            </a:extLst>
          </p:cNvPr>
          <p:cNvSpPr>
            <a:spLocks noGrp="1"/>
          </p:cNvSpPr>
          <p:nvPr>
            <p:ph type="sldNum" sz="quarter" idx="12"/>
          </p:nvPr>
        </p:nvSpPr>
        <p:spPr/>
        <p:txBody>
          <a:bodyPr/>
          <a:lstStyle/>
          <a:p>
            <a:fld id="{B01D9778-10B4-40FB-B4E4-44FA89A86639}" type="slidenum">
              <a:rPr lang="en-US" smtClean="0"/>
              <a:pPr/>
              <a:t>55</a:t>
            </a:fld>
            <a:endParaRPr lang="en-US"/>
          </a:p>
        </p:txBody>
      </p:sp>
      <p:pic>
        <p:nvPicPr>
          <p:cNvPr id="8" name="Picture 7">
            <a:extLst>
              <a:ext uri="{FF2B5EF4-FFF2-40B4-BE49-F238E27FC236}">
                <a16:creationId xmlns:a16="http://schemas.microsoft.com/office/drawing/2014/main" id="{01D4F945-3F13-4782-B110-C77C431D18F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17638"/>
            <a:ext cx="4572009" cy="4572009"/>
          </a:xfrm>
          <a:prstGeom prst="rect">
            <a:avLst/>
          </a:prstGeom>
        </p:spPr>
      </p:pic>
    </p:spTree>
    <p:extLst>
      <p:ext uri="{BB962C8B-B14F-4D97-AF65-F5344CB8AC3E}">
        <p14:creationId xmlns:p14="http://schemas.microsoft.com/office/powerpoint/2010/main" val="12306896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2D31A-695F-453E-B24E-84B03AD0BF9D}"/>
              </a:ext>
            </a:extLst>
          </p:cNvPr>
          <p:cNvSpPr>
            <a:spLocks noGrp="1"/>
          </p:cNvSpPr>
          <p:nvPr>
            <p:ph type="title"/>
          </p:nvPr>
        </p:nvSpPr>
        <p:spPr/>
        <p:txBody>
          <a:bodyPr>
            <a:normAutofit fontScale="90000"/>
          </a:bodyPr>
          <a:lstStyle/>
          <a:p>
            <a:r>
              <a:rPr lang="en-US" dirty="0"/>
              <a:t>Training with bigger data set</a:t>
            </a:r>
            <a:br>
              <a:rPr lang="en-US" dirty="0"/>
            </a:br>
            <a:r>
              <a:rPr lang="en-US" dirty="0"/>
              <a:t>The Final Training Session</a:t>
            </a:r>
          </a:p>
        </p:txBody>
      </p:sp>
      <p:sp>
        <p:nvSpPr>
          <p:cNvPr id="3" name="Content Placeholder 2">
            <a:extLst>
              <a:ext uri="{FF2B5EF4-FFF2-40B4-BE49-F238E27FC236}">
                <a16:creationId xmlns:a16="http://schemas.microsoft.com/office/drawing/2014/main" id="{A61313FE-28B8-4173-9061-E7A4A4ACB131}"/>
              </a:ext>
            </a:extLst>
          </p:cNvPr>
          <p:cNvSpPr>
            <a:spLocks noGrp="1"/>
          </p:cNvSpPr>
          <p:nvPr>
            <p:ph idx="1"/>
          </p:nvPr>
        </p:nvSpPr>
        <p:spPr/>
        <p:txBody>
          <a:bodyPr>
            <a:normAutofit/>
          </a:bodyPr>
          <a:lstStyle/>
          <a:p>
            <a:r>
              <a:rPr lang="en-US" dirty="0"/>
              <a:t>Data Set</a:t>
            </a:r>
          </a:p>
          <a:p>
            <a:r>
              <a:rPr lang="en-US" dirty="0"/>
              <a:t>Training	</a:t>
            </a:r>
          </a:p>
          <a:p>
            <a:r>
              <a:rPr lang="en-US" dirty="0"/>
              <a:t>Test</a:t>
            </a:r>
          </a:p>
          <a:p>
            <a:pPr marL="0" indent="0">
              <a:buNone/>
            </a:pPr>
            <a:r>
              <a:rPr lang="en-US" dirty="0"/>
              <a:t>	</a:t>
            </a:r>
            <a:r>
              <a:rPr lang="en-US" dirty="0" err="1"/>
              <a:t>mAP</a:t>
            </a:r>
            <a:endParaRPr lang="en-US" dirty="0"/>
          </a:p>
          <a:p>
            <a:pPr marL="0" indent="0">
              <a:buNone/>
            </a:pPr>
            <a:r>
              <a:rPr lang="en-US" dirty="0"/>
              <a:t>Results</a:t>
            </a:r>
          </a:p>
        </p:txBody>
      </p:sp>
      <p:sp>
        <p:nvSpPr>
          <p:cNvPr id="4" name="Slide Number Placeholder 3">
            <a:extLst>
              <a:ext uri="{FF2B5EF4-FFF2-40B4-BE49-F238E27FC236}">
                <a16:creationId xmlns:a16="http://schemas.microsoft.com/office/drawing/2014/main" id="{590CBCE1-844B-4685-A0A2-3E289CB9C8B4}"/>
              </a:ext>
            </a:extLst>
          </p:cNvPr>
          <p:cNvSpPr>
            <a:spLocks noGrp="1"/>
          </p:cNvSpPr>
          <p:nvPr>
            <p:ph type="sldNum" sz="quarter" idx="12"/>
          </p:nvPr>
        </p:nvSpPr>
        <p:spPr/>
        <p:txBody>
          <a:bodyPr/>
          <a:lstStyle/>
          <a:p>
            <a:fld id="{B01D9778-10B4-40FB-B4E4-44FA89A86639}" type="slidenum">
              <a:rPr lang="en-US" smtClean="0"/>
              <a:pPr/>
              <a:t>56</a:t>
            </a:fld>
            <a:endParaRPr lang="en-US"/>
          </a:p>
        </p:txBody>
      </p:sp>
      <p:pic>
        <p:nvPicPr>
          <p:cNvPr id="8" name="Picture 7">
            <a:extLst>
              <a:ext uri="{FF2B5EF4-FFF2-40B4-BE49-F238E27FC236}">
                <a16:creationId xmlns:a16="http://schemas.microsoft.com/office/drawing/2014/main" id="{01D4F945-3F13-4782-B110-C77C431D18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417638"/>
            <a:ext cx="4572009" cy="4572009"/>
          </a:xfrm>
          <a:prstGeom prst="rect">
            <a:avLst/>
          </a:prstGeom>
        </p:spPr>
      </p:pic>
    </p:spTree>
    <p:extLst>
      <p:ext uri="{BB962C8B-B14F-4D97-AF65-F5344CB8AC3E}">
        <p14:creationId xmlns:p14="http://schemas.microsoft.com/office/powerpoint/2010/main" val="1748014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2D31A-695F-453E-B24E-84B03AD0BF9D}"/>
              </a:ext>
            </a:extLst>
          </p:cNvPr>
          <p:cNvSpPr>
            <a:spLocks noGrp="1"/>
          </p:cNvSpPr>
          <p:nvPr>
            <p:ph type="title"/>
          </p:nvPr>
        </p:nvSpPr>
        <p:spPr/>
        <p:txBody>
          <a:bodyPr>
            <a:normAutofit fontScale="90000"/>
          </a:bodyPr>
          <a:lstStyle/>
          <a:p>
            <a:r>
              <a:rPr lang="en-US" dirty="0"/>
              <a:t>Training with bigger data set</a:t>
            </a:r>
            <a:br>
              <a:rPr lang="en-US" dirty="0"/>
            </a:br>
            <a:r>
              <a:rPr lang="en-US" dirty="0"/>
              <a:t>The Final Training Session</a:t>
            </a:r>
          </a:p>
        </p:txBody>
      </p:sp>
      <p:sp>
        <p:nvSpPr>
          <p:cNvPr id="3" name="Content Placeholder 2">
            <a:extLst>
              <a:ext uri="{FF2B5EF4-FFF2-40B4-BE49-F238E27FC236}">
                <a16:creationId xmlns:a16="http://schemas.microsoft.com/office/drawing/2014/main" id="{A61313FE-28B8-4173-9061-E7A4A4ACB131}"/>
              </a:ext>
            </a:extLst>
          </p:cNvPr>
          <p:cNvSpPr>
            <a:spLocks noGrp="1"/>
          </p:cNvSpPr>
          <p:nvPr>
            <p:ph idx="1"/>
          </p:nvPr>
        </p:nvSpPr>
        <p:spPr/>
        <p:txBody>
          <a:bodyPr>
            <a:normAutofit/>
          </a:bodyPr>
          <a:lstStyle/>
          <a:p>
            <a:r>
              <a:rPr lang="en-US" dirty="0"/>
              <a:t>Data Set</a:t>
            </a:r>
          </a:p>
          <a:p>
            <a:r>
              <a:rPr lang="en-US" dirty="0"/>
              <a:t>Training	</a:t>
            </a:r>
          </a:p>
          <a:p>
            <a:r>
              <a:rPr lang="en-US" dirty="0"/>
              <a:t>Test</a:t>
            </a:r>
          </a:p>
          <a:p>
            <a:r>
              <a:rPr lang="en-US" dirty="0"/>
              <a:t>Results</a:t>
            </a:r>
          </a:p>
          <a:p>
            <a:pPr marL="0" indent="0">
              <a:buNone/>
            </a:pPr>
            <a:r>
              <a:rPr lang="en-US" dirty="0"/>
              <a:t>	Ground Truth</a:t>
            </a:r>
          </a:p>
        </p:txBody>
      </p:sp>
      <p:sp>
        <p:nvSpPr>
          <p:cNvPr id="4" name="Slide Number Placeholder 3">
            <a:extLst>
              <a:ext uri="{FF2B5EF4-FFF2-40B4-BE49-F238E27FC236}">
                <a16:creationId xmlns:a16="http://schemas.microsoft.com/office/drawing/2014/main" id="{590CBCE1-844B-4685-A0A2-3E289CB9C8B4}"/>
              </a:ext>
            </a:extLst>
          </p:cNvPr>
          <p:cNvSpPr>
            <a:spLocks noGrp="1"/>
          </p:cNvSpPr>
          <p:nvPr>
            <p:ph type="sldNum" sz="quarter" idx="12"/>
          </p:nvPr>
        </p:nvSpPr>
        <p:spPr/>
        <p:txBody>
          <a:bodyPr/>
          <a:lstStyle/>
          <a:p>
            <a:fld id="{B01D9778-10B4-40FB-B4E4-44FA89A86639}" type="slidenum">
              <a:rPr lang="en-US" smtClean="0"/>
              <a:pPr/>
              <a:t>57</a:t>
            </a:fld>
            <a:endParaRPr lang="en-US"/>
          </a:p>
        </p:txBody>
      </p:sp>
      <p:pic>
        <p:nvPicPr>
          <p:cNvPr id="6" name="Picture 5">
            <a:extLst>
              <a:ext uri="{FF2B5EF4-FFF2-40B4-BE49-F238E27FC236}">
                <a16:creationId xmlns:a16="http://schemas.microsoft.com/office/drawing/2014/main" id="{79EBC424-89B9-46DB-A698-870EA9799B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1664" y="2286000"/>
            <a:ext cx="3911872" cy="2286000"/>
          </a:xfrm>
          <a:prstGeom prst="rect">
            <a:avLst/>
          </a:prstGeom>
        </p:spPr>
      </p:pic>
    </p:spTree>
    <p:extLst>
      <p:ext uri="{BB962C8B-B14F-4D97-AF65-F5344CB8AC3E}">
        <p14:creationId xmlns:p14="http://schemas.microsoft.com/office/powerpoint/2010/main" val="13953621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2D31A-695F-453E-B24E-84B03AD0BF9D}"/>
              </a:ext>
            </a:extLst>
          </p:cNvPr>
          <p:cNvSpPr>
            <a:spLocks noGrp="1"/>
          </p:cNvSpPr>
          <p:nvPr>
            <p:ph type="title"/>
          </p:nvPr>
        </p:nvSpPr>
        <p:spPr/>
        <p:txBody>
          <a:bodyPr>
            <a:normAutofit fontScale="90000"/>
          </a:bodyPr>
          <a:lstStyle/>
          <a:p>
            <a:r>
              <a:rPr lang="en-US" dirty="0"/>
              <a:t>Training with bigger data set</a:t>
            </a:r>
            <a:br>
              <a:rPr lang="en-US" dirty="0"/>
            </a:br>
            <a:r>
              <a:rPr lang="en-US" dirty="0"/>
              <a:t>The Final Training Session</a:t>
            </a:r>
          </a:p>
        </p:txBody>
      </p:sp>
      <p:sp>
        <p:nvSpPr>
          <p:cNvPr id="3" name="Content Placeholder 2">
            <a:extLst>
              <a:ext uri="{FF2B5EF4-FFF2-40B4-BE49-F238E27FC236}">
                <a16:creationId xmlns:a16="http://schemas.microsoft.com/office/drawing/2014/main" id="{A61313FE-28B8-4173-9061-E7A4A4ACB131}"/>
              </a:ext>
            </a:extLst>
          </p:cNvPr>
          <p:cNvSpPr>
            <a:spLocks noGrp="1"/>
          </p:cNvSpPr>
          <p:nvPr>
            <p:ph idx="1"/>
          </p:nvPr>
        </p:nvSpPr>
        <p:spPr/>
        <p:txBody>
          <a:bodyPr>
            <a:normAutofit/>
          </a:bodyPr>
          <a:lstStyle/>
          <a:p>
            <a:r>
              <a:rPr lang="en-US" dirty="0"/>
              <a:t>Data Set</a:t>
            </a:r>
          </a:p>
          <a:p>
            <a:r>
              <a:rPr lang="en-US" dirty="0"/>
              <a:t>Training	</a:t>
            </a:r>
          </a:p>
          <a:p>
            <a:r>
              <a:rPr lang="en-US" dirty="0"/>
              <a:t>Test</a:t>
            </a:r>
          </a:p>
          <a:p>
            <a:r>
              <a:rPr lang="en-US" dirty="0"/>
              <a:t>Results</a:t>
            </a:r>
          </a:p>
          <a:p>
            <a:pPr marL="0" indent="0">
              <a:buNone/>
            </a:pPr>
            <a:r>
              <a:rPr lang="en-US" dirty="0"/>
              <a:t>	Prediction</a:t>
            </a:r>
          </a:p>
        </p:txBody>
      </p:sp>
      <p:sp>
        <p:nvSpPr>
          <p:cNvPr id="4" name="Slide Number Placeholder 3">
            <a:extLst>
              <a:ext uri="{FF2B5EF4-FFF2-40B4-BE49-F238E27FC236}">
                <a16:creationId xmlns:a16="http://schemas.microsoft.com/office/drawing/2014/main" id="{590CBCE1-844B-4685-A0A2-3E289CB9C8B4}"/>
              </a:ext>
            </a:extLst>
          </p:cNvPr>
          <p:cNvSpPr>
            <a:spLocks noGrp="1"/>
          </p:cNvSpPr>
          <p:nvPr>
            <p:ph type="sldNum" sz="quarter" idx="12"/>
          </p:nvPr>
        </p:nvSpPr>
        <p:spPr/>
        <p:txBody>
          <a:bodyPr/>
          <a:lstStyle/>
          <a:p>
            <a:fld id="{B01D9778-10B4-40FB-B4E4-44FA89A86639}" type="slidenum">
              <a:rPr lang="en-US" smtClean="0"/>
              <a:pPr/>
              <a:t>58</a:t>
            </a:fld>
            <a:endParaRPr lang="en-US"/>
          </a:p>
        </p:txBody>
      </p:sp>
      <p:pic>
        <p:nvPicPr>
          <p:cNvPr id="6" name="Picture 5">
            <a:extLst>
              <a:ext uri="{FF2B5EF4-FFF2-40B4-BE49-F238E27FC236}">
                <a16:creationId xmlns:a16="http://schemas.microsoft.com/office/drawing/2014/main" id="{79EBC424-89B9-46DB-A698-870EA9799B6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81664" y="2286000"/>
            <a:ext cx="3911872" cy="2285999"/>
          </a:xfrm>
          <a:prstGeom prst="rect">
            <a:avLst/>
          </a:prstGeom>
        </p:spPr>
      </p:pic>
    </p:spTree>
    <p:extLst>
      <p:ext uri="{BB962C8B-B14F-4D97-AF65-F5344CB8AC3E}">
        <p14:creationId xmlns:p14="http://schemas.microsoft.com/office/powerpoint/2010/main" val="40816310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2D31A-695F-453E-B24E-84B03AD0BF9D}"/>
              </a:ext>
            </a:extLst>
          </p:cNvPr>
          <p:cNvSpPr>
            <a:spLocks noGrp="1"/>
          </p:cNvSpPr>
          <p:nvPr>
            <p:ph type="title"/>
          </p:nvPr>
        </p:nvSpPr>
        <p:spPr/>
        <p:txBody>
          <a:bodyPr>
            <a:normAutofit fontScale="90000"/>
          </a:bodyPr>
          <a:lstStyle/>
          <a:p>
            <a:r>
              <a:rPr lang="en-US" dirty="0"/>
              <a:t>Training with bigger data set</a:t>
            </a:r>
            <a:br>
              <a:rPr lang="en-US" dirty="0"/>
            </a:br>
            <a:r>
              <a:rPr lang="en-US" dirty="0"/>
              <a:t>The Final Training Session</a:t>
            </a:r>
          </a:p>
        </p:txBody>
      </p:sp>
      <p:sp>
        <p:nvSpPr>
          <p:cNvPr id="3" name="Content Placeholder 2">
            <a:extLst>
              <a:ext uri="{FF2B5EF4-FFF2-40B4-BE49-F238E27FC236}">
                <a16:creationId xmlns:a16="http://schemas.microsoft.com/office/drawing/2014/main" id="{A61313FE-28B8-4173-9061-E7A4A4ACB131}"/>
              </a:ext>
            </a:extLst>
          </p:cNvPr>
          <p:cNvSpPr>
            <a:spLocks noGrp="1"/>
          </p:cNvSpPr>
          <p:nvPr>
            <p:ph idx="1"/>
          </p:nvPr>
        </p:nvSpPr>
        <p:spPr/>
        <p:txBody>
          <a:bodyPr>
            <a:normAutofit/>
          </a:bodyPr>
          <a:lstStyle/>
          <a:p>
            <a:r>
              <a:rPr lang="en-US" dirty="0"/>
              <a:t>Data Set</a:t>
            </a:r>
          </a:p>
          <a:p>
            <a:r>
              <a:rPr lang="en-US" dirty="0"/>
              <a:t>Training	</a:t>
            </a:r>
          </a:p>
          <a:p>
            <a:r>
              <a:rPr lang="en-US" dirty="0"/>
              <a:t>Test</a:t>
            </a:r>
          </a:p>
          <a:p>
            <a:r>
              <a:rPr lang="en-US" dirty="0"/>
              <a:t>Results</a:t>
            </a:r>
          </a:p>
          <a:p>
            <a:pPr marL="0" indent="0">
              <a:buNone/>
            </a:pPr>
            <a:r>
              <a:rPr lang="en-US" dirty="0"/>
              <a:t>	Prediction</a:t>
            </a:r>
          </a:p>
        </p:txBody>
      </p:sp>
      <p:sp>
        <p:nvSpPr>
          <p:cNvPr id="4" name="Slide Number Placeholder 3">
            <a:extLst>
              <a:ext uri="{FF2B5EF4-FFF2-40B4-BE49-F238E27FC236}">
                <a16:creationId xmlns:a16="http://schemas.microsoft.com/office/drawing/2014/main" id="{590CBCE1-844B-4685-A0A2-3E289CB9C8B4}"/>
              </a:ext>
            </a:extLst>
          </p:cNvPr>
          <p:cNvSpPr>
            <a:spLocks noGrp="1"/>
          </p:cNvSpPr>
          <p:nvPr>
            <p:ph type="sldNum" sz="quarter" idx="12"/>
          </p:nvPr>
        </p:nvSpPr>
        <p:spPr/>
        <p:txBody>
          <a:bodyPr/>
          <a:lstStyle/>
          <a:p>
            <a:fld id="{B01D9778-10B4-40FB-B4E4-44FA89A86639}" type="slidenum">
              <a:rPr lang="en-US" smtClean="0"/>
              <a:pPr/>
              <a:t>59</a:t>
            </a:fld>
            <a:endParaRPr lang="en-US"/>
          </a:p>
        </p:txBody>
      </p:sp>
      <p:pic>
        <p:nvPicPr>
          <p:cNvPr id="5" name="output">
            <a:hlinkClick r:id="" action="ppaction://media"/>
            <a:extLst>
              <a:ext uri="{FF2B5EF4-FFF2-40B4-BE49-F238E27FC236}">
                <a16:creationId xmlns:a16="http://schemas.microsoft.com/office/drawing/2014/main" id="{85EEDDCE-3C0A-4A27-8C3F-B589C8F00FD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705600" y="2286000"/>
            <a:ext cx="4064000" cy="2286000"/>
          </a:xfrm>
          <a:prstGeom prst="rect">
            <a:avLst/>
          </a:prstGeom>
        </p:spPr>
      </p:pic>
    </p:spTree>
    <p:extLst>
      <p:ext uri="{BB962C8B-B14F-4D97-AF65-F5344CB8AC3E}">
        <p14:creationId xmlns:p14="http://schemas.microsoft.com/office/powerpoint/2010/main" val="181069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Background</a:t>
            </a:r>
            <a:endParaRPr lang="he-IL" dirty="0">
              <a:solidFill>
                <a:srgbClr val="002060"/>
              </a:solidFill>
            </a:endParaRPr>
          </a:p>
        </p:txBody>
      </p:sp>
      <p:sp>
        <p:nvSpPr>
          <p:cNvPr id="3" name="Content Placeholder 2"/>
          <p:cNvSpPr>
            <a:spLocks noGrp="1"/>
          </p:cNvSpPr>
          <p:nvPr>
            <p:ph idx="1"/>
          </p:nvPr>
        </p:nvSpPr>
        <p:spPr/>
        <p:txBody>
          <a:bodyPr/>
          <a:lstStyle/>
          <a:p>
            <a:r>
              <a:rPr lang="en-US" dirty="0">
                <a:solidFill>
                  <a:srgbClr val="002060"/>
                </a:solidFill>
              </a:rPr>
              <a:t>Object tracking Neural networks</a:t>
            </a:r>
          </a:p>
          <a:p>
            <a:pPr lvl="1"/>
            <a:r>
              <a:rPr lang="en-US" dirty="0">
                <a:solidFill>
                  <a:srgbClr val="002060"/>
                </a:solidFill>
              </a:rPr>
              <a:t>Review</a:t>
            </a:r>
          </a:p>
          <a:p>
            <a:pPr lvl="1"/>
            <a:r>
              <a:rPr lang="en-US" dirty="0">
                <a:solidFill>
                  <a:srgbClr val="002060"/>
                </a:solidFill>
              </a:rPr>
              <a:t>Method</a:t>
            </a:r>
          </a:p>
          <a:p>
            <a:pPr marL="457200" lvl="1" indent="0">
              <a:buNone/>
            </a:pPr>
            <a:r>
              <a:rPr lang="en-US" dirty="0">
                <a:solidFill>
                  <a:srgbClr val="002060"/>
                </a:solidFill>
              </a:rPr>
              <a:t>	CNN classification</a:t>
            </a:r>
          </a:p>
          <a:p>
            <a:pPr lvl="1"/>
            <a:r>
              <a:rPr lang="en-US" dirty="0">
                <a:solidFill>
                  <a:srgbClr val="002060"/>
                </a:solidFill>
              </a:rPr>
              <a:t>Precision Recall map</a:t>
            </a:r>
          </a:p>
          <a:p>
            <a:pPr marL="457200" lvl="1" indent="0">
              <a:buNone/>
            </a:pPr>
            <a:endParaRPr lang="en-US" dirty="0">
              <a:solidFill>
                <a:srgbClr val="002060"/>
              </a:solidFill>
            </a:endParaRPr>
          </a:p>
          <a:p>
            <a:pPr marL="457200" lvl="1" indent="0">
              <a:buNone/>
            </a:pPr>
            <a:endParaRPr lang="en-US" dirty="0">
              <a:solidFill>
                <a:srgbClr val="002060"/>
              </a:solidFill>
            </a:endParaRPr>
          </a:p>
          <a:p>
            <a:pPr marL="457200" lvl="1" indent="0">
              <a:buNone/>
            </a:pPr>
            <a:endParaRPr lang="en-US" dirty="0">
              <a:solidFill>
                <a:srgbClr val="002060"/>
              </a:solidFill>
            </a:endParaRPr>
          </a:p>
          <a:p>
            <a:pPr marL="457200" lvl="1" indent="0" algn="r">
              <a:buNone/>
            </a:pPr>
            <a:r>
              <a:rPr lang="en-US" sz="1050" dirty="0">
                <a:hlinkClick r:id="rId2"/>
              </a:rPr>
              <a:t>http://cs231n.stanford.edu/slides/2016/winter1516_lecture8.pdf</a:t>
            </a:r>
            <a:endParaRPr lang="he-IL" sz="1400"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6</a:t>
            </a:fld>
            <a:endParaRPr lang="en-US"/>
          </a:p>
        </p:txBody>
      </p:sp>
      <p:pic>
        <p:nvPicPr>
          <p:cNvPr id="10" name="Picture 9">
            <a:extLst>
              <a:ext uri="{FF2B5EF4-FFF2-40B4-BE49-F238E27FC236}">
                <a16:creationId xmlns:a16="http://schemas.microsoft.com/office/drawing/2014/main" id="{9B5F8FBD-F6A3-4CAD-A90F-9FFACBBD9F2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557045" y="2264595"/>
            <a:ext cx="6361109" cy="3197171"/>
          </a:xfrm>
          <a:prstGeom prst="rect">
            <a:avLst/>
          </a:prstGeom>
        </p:spPr>
      </p:pic>
    </p:spTree>
    <p:extLst>
      <p:ext uri="{BB962C8B-B14F-4D97-AF65-F5344CB8AC3E}">
        <p14:creationId xmlns:p14="http://schemas.microsoft.com/office/powerpoint/2010/main" val="10678498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2D31A-695F-453E-B24E-84B03AD0BF9D}"/>
              </a:ext>
            </a:extLst>
          </p:cNvPr>
          <p:cNvSpPr>
            <a:spLocks noGrp="1"/>
          </p:cNvSpPr>
          <p:nvPr>
            <p:ph type="title"/>
          </p:nvPr>
        </p:nvSpPr>
        <p:spPr/>
        <p:txBody>
          <a:bodyPr>
            <a:normAutofit fontScale="90000"/>
          </a:bodyPr>
          <a:lstStyle/>
          <a:p>
            <a:r>
              <a:rPr lang="en-US" dirty="0"/>
              <a:t>Training with bigger data set</a:t>
            </a:r>
            <a:br>
              <a:rPr lang="en-US" dirty="0"/>
            </a:br>
            <a:r>
              <a:rPr lang="en-US" dirty="0"/>
              <a:t>The Final Training Session</a:t>
            </a:r>
          </a:p>
        </p:txBody>
      </p:sp>
      <p:sp>
        <p:nvSpPr>
          <p:cNvPr id="3" name="Content Placeholder 2">
            <a:extLst>
              <a:ext uri="{FF2B5EF4-FFF2-40B4-BE49-F238E27FC236}">
                <a16:creationId xmlns:a16="http://schemas.microsoft.com/office/drawing/2014/main" id="{A61313FE-28B8-4173-9061-E7A4A4ACB131}"/>
              </a:ext>
            </a:extLst>
          </p:cNvPr>
          <p:cNvSpPr>
            <a:spLocks noGrp="1"/>
          </p:cNvSpPr>
          <p:nvPr>
            <p:ph idx="1"/>
          </p:nvPr>
        </p:nvSpPr>
        <p:spPr/>
        <p:txBody>
          <a:bodyPr>
            <a:normAutofit/>
          </a:bodyPr>
          <a:lstStyle/>
          <a:p>
            <a:r>
              <a:rPr lang="en-US" dirty="0"/>
              <a:t>Data Set</a:t>
            </a:r>
          </a:p>
          <a:p>
            <a:r>
              <a:rPr lang="en-US" dirty="0"/>
              <a:t>Training	</a:t>
            </a:r>
          </a:p>
          <a:p>
            <a:r>
              <a:rPr lang="en-US" dirty="0"/>
              <a:t>Test</a:t>
            </a:r>
          </a:p>
          <a:p>
            <a:r>
              <a:rPr lang="en-US" dirty="0"/>
              <a:t>Results</a:t>
            </a:r>
          </a:p>
          <a:p>
            <a:pPr marL="457200" lvl="1" indent="0">
              <a:buNone/>
            </a:pPr>
            <a:r>
              <a:rPr lang="en-US" dirty="0"/>
              <a:t>	Compressed data</a:t>
            </a:r>
          </a:p>
        </p:txBody>
      </p:sp>
      <p:sp>
        <p:nvSpPr>
          <p:cNvPr id="4" name="Slide Number Placeholder 3">
            <a:extLst>
              <a:ext uri="{FF2B5EF4-FFF2-40B4-BE49-F238E27FC236}">
                <a16:creationId xmlns:a16="http://schemas.microsoft.com/office/drawing/2014/main" id="{590CBCE1-844B-4685-A0A2-3E289CB9C8B4}"/>
              </a:ext>
            </a:extLst>
          </p:cNvPr>
          <p:cNvSpPr>
            <a:spLocks noGrp="1"/>
          </p:cNvSpPr>
          <p:nvPr>
            <p:ph type="sldNum" sz="quarter" idx="12"/>
          </p:nvPr>
        </p:nvSpPr>
        <p:spPr/>
        <p:txBody>
          <a:bodyPr/>
          <a:lstStyle/>
          <a:p>
            <a:fld id="{B01D9778-10B4-40FB-B4E4-44FA89A86639}" type="slidenum">
              <a:rPr lang="en-US" smtClean="0"/>
              <a:pPr/>
              <a:t>60</a:t>
            </a:fld>
            <a:endParaRPr lang="en-US"/>
          </a:p>
        </p:txBody>
      </p:sp>
      <p:pic>
        <p:nvPicPr>
          <p:cNvPr id="6" name="Picture 5">
            <a:extLst>
              <a:ext uri="{FF2B5EF4-FFF2-40B4-BE49-F238E27FC236}">
                <a16:creationId xmlns:a16="http://schemas.microsoft.com/office/drawing/2014/main" id="{9B9B976D-F0BE-4403-97D0-576377AD3CB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55958" y="2286000"/>
            <a:ext cx="3163284" cy="2286000"/>
          </a:xfrm>
          <a:prstGeom prst="rect">
            <a:avLst/>
          </a:prstGeom>
        </p:spPr>
      </p:pic>
    </p:spTree>
    <p:extLst>
      <p:ext uri="{BB962C8B-B14F-4D97-AF65-F5344CB8AC3E}">
        <p14:creationId xmlns:p14="http://schemas.microsoft.com/office/powerpoint/2010/main" val="5657092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7576F-9338-4551-BC3C-83F2CF40AFFB}"/>
              </a:ext>
            </a:extLst>
          </p:cNvPr>
          <p:cNvSpPr>
            <a:spLocks noGrp="1"/>
          </p:cNvSpPr>
          <p:nvPr>
            <p:ph type="title"/>
          </p:nvPr>
        </p:nvSpPr>
        <p:spPr/>
        <p:txBody>
          <a:bodyPr/>
          <a:lstStyle/>
          <a:p>
            <a:r>
              <a:rPr lang="en-US" dirty="0"/>
              <a:t>Conclusions 	</a:t>
            </a:r>
            <a:endParaRPr lang="he-IL" dirty="0"/>
          </a:p>
        </p:txBody>
      </p:sp>
      <p:sp>
        <p:nvSpPr>
          <p:cNvPr id="3" name="Content Placeholder 2">
            <a:extLst>
              <a:ext uri="{FF2B5EF4-FFF2-40B4-BE49-F238E27FC236}">
                <a16:creationId xmlns:a16="http://schemas.microsoft.com/office/drawing/2014/main" id="{5CEC891A-0FD0-4296-B21E-3E6A11D7FDB8}"/>
              </a:ext>
            </a:extLst>
          </p:cNvPr>
          <p:cNvSpPr>
            <a:spLocks noGrp="1"/>
          </p:cNvSpPr>
          <p:nvPr>
            <p:ph idx="1"/>
          </p:nvPr>
        </p:nvSpPr>
        <p:spPr/>
        <p:txBody>
          <a:bodyPr/>
          <a:lstStyle/>
          <a:p>
            <a:endParaRPr lang="en-US" dirty="0"/>
          </a:p>
          <a:p>
            <a:r>
              <a:rPr lang="en-US" dirty="0"/>
              <a:t>1) Difficulties with Small object Detection </a:t>
            </a:r>
          </a:p>
          <a:p>
            <a:endParaRPr lang="en-US" dirty="0"/>
          </a:p>
          <a:p>
            <a:r>
              <a:rPr lang="en-US" dirty="0"/>
              <a:t>2) Accuracy vs Speed Trade-Off</a:t>
            </a:r>
          </a:p>
          <a:p>
            <a:endParaRPr lang="en-US" dirty="0"/>
          </a:p>
          <a:p>
            <a:r>
              <a:rPr lang="en-US" dirty="0"/>
              <a:t>3) Importance of the ‘right’ Data-Set</a:t>
            </a:r>
          </a:p>
          <a:p>
            <a:endParaRPr lang="he-IL" dirty="0"/>
          </a:p>
        </p:txBody>
      </p:sp>
      <p:sp>
        <p:nvSpPr>
          <p:cNvPr id="4" name="Slide Number Placeholder 3">
            <a:extLst>
              <a:ext uri="{FF2B5EF4-FFF2-40B4-BE49-F238E27FC236}">
                <a16:creationId xmlns:a16="http://schemas.microsoft.com/office/drawing/2014/main" id="{069FBE5A-6C66-4A18-B7C9-C91A24BC6514}"/>
              </a:ext>
            </a:extLst>
          </p:cNvPr>
          <p:cNvSpPr>
            <a:spLocks noGrp="1"/>
          </p:cNvSpPr>
          <p:nvPr>
            <p:ph type="sldNum" sz="quarter" idx="12"/>
          </p:nvPr>
        </p:nvSpPr>
        <p:spPr/>
        <p:txBody>
          <a:bodyPr/>
          <a:lstStyle/>
          <a:p>
            <a:fld id="{B01D9778-10B4-40FB-B4E4-44FA89A86639}" type="slidenum">
              <a:rPr lang="en-US" smtClean="0"/>
              <a:pPr/>
              <a:t>61</a:t>
            </a:fld>
            <a:endParaRPr lang="en-US"/>
          </a:p>
        </p:txBody>
      </p:sp>
    </p:spTree>
    <p:extLst>
      <p:ext uri="{BB962C8B-B14F-4D97-AF65-F5344CB8AC3E}">
        <p14:creationId xmlns:p14="http://schemas.microsoft.com/office/powerpoint/2010/main" val="37118078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7576F-9338-4551-BC3C-83F2CF40AFFB}"/>
              </a:ext>
            </a:extLst>
          </p:cNvPr>
          <p:cNvSpPr>
            <a:spLocks noGrp="1"/>
          </p:cNvSpPr>
          <p:nvPr>
            <p:ph type="title"/>
          </p:nvPr>
        </p:nvSpPr>
        <p:spPr/>
        <p:txBody>
          <a:bodyPr/>
          <a:lstStyle/>
          <a:p>
            <a:r>
              <a:rPr lang="en-US" dirty="0"/>
              <a:t>Future work</a:t>
            </a:r>
            <a:endParaRPr lang="he-IL" dirty="0"/>
          </a:p>
        </p:txBody>
      </p:sp>
      <p:sp>
        <p:nvSpPr>
          <p:cNvPr id="3" name="Content Placeholder 2">
            <a:extLst>
              <a:ext uri="{FF2B5EF4-FFF2-40B4-BE49-F238E27FC236}">
                <a16:creationId xmlns:a16="http://schemas.microsoft.com/office/drawing/2014/main" id="{5CEC891A-0FD0-4296-B21E-3E6A11D7FDB8}"/>
              </a:ext>
            </a:extLst>
          </p:cNvPr>
          <p:cNvSpPr>
            <a:spLocks noGrp="1"/>
          </p:cNvSpPr>
          <p:nvPr>
            <p:ph idx="1"/>
          </p:nvPr>
        </p:nvSpPr>
        <p:spPr/>
        <p:txBody>
          <a:bodyPr/>
          <a:lstStyle/>
          <a:p>
            <a:pPr marL="0" indent="0">
              <a:buNone/>
            </a:pPr>
            <a:endParaRPr lang="en-US" dirty="0"/>
          </a:p>
          <a:p>
            <a:r>
              <a:rPr lang="en-US" dirty="0"/>
              <a:t>1) Detecting Court borders with Hough transform</a:t>
            </a:r>
          </a:p>
          <a:p>
            <a:endParaRPr lang="en-US" dirty="0"/>
          </a:p>
          <a:p>
            <a:r>
              <a:rPr lang="en-US" dirty="0"/>
              <a:t>2) Pose estimation to get the Player’s statistics . </a:t>
            </a:r>
          </a:p>
        </p:txBody>
      </p:sp>
      <p:sp>
        <p:nvSpPr>
          <p:cNvPr id="4" name="Slide Number Placeholder 3">
            <a:extLst>
              <a:ext uri="{FF2B5EF4-FFF2-40B4-BE49-F238E27FC236}">
                <a16:creationId xmlns:a16="http://schemas.microsoft.com/office/drawing/2014/main" id="{069FBE5A-6C66-4A18-B7C9-C91A24BC6514}"/>
              </a:ext>
            </a:extLst>
          </p:cNvPr>
          <p:cNvSpPr>
            <a:spLocks noGrp="1"/>
          </p:cNvSpPr>
          <p:nvPr>
            <p:ph type="sldNum" sz="quarter" idx="12"/>
          </p:nvPr>
        </p:nvSpPr>
        <p:spPr/>
        <p:txBody>
          <a:bodyPr/>
          <a:lstStyle/>
          <a:p>
            <a:fld id="{B01D9778-10B4-40FB-B4E4-44FA89A86639}" type="slidenum">
              <a:rPr lang="en-US" smtClean="0"/>
              <a:pPr/>
              <a:t>62</a:t>
            </a:fld>
            <a:endParaRPr lang="en-US"/>
          </a:p>
        </p:txBody>
      </p:sp>
    </p:spTree>
    <p:extLst>
      <p:ext uri="{BB962C8B-B14F-4D97-AF65-F5344CB8AC3E}">
        <p14:creationId xmlns:p14="http://schemas.microsoft.com/office/powerpoint/2010/main" val="19268494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2615" y="228600"/>
            <a:ext cx="8229600" cy="1143000"/>
          </a:xfrm>
        </p:spPr>
        <p:txBody>
          <a:bodyPr/>
          <a:lstStyle/>
          <a:p>
            <a:r>
              <a:rPr lang="en-US" dirty="0">
                <a:solidFill>
                  <a:srgbClr val="002060"/>
                </a:solidFill>
              </a:rPr>
              <a:t>References</a:t>
            </a:r>
            <a:endParaRPr lang="he-IL" dirty="0">
              <a:solidFill>
                <a:srgbClr val="002060"/>
              </a:solidFill>
            </a:endParaRPr>
          </a:p>
        </p:txBody>
      </p:sp>
      <p:sp>
        <p:nvSpPr>
          <p:cNvPr id="3" name="Content Placeholder 2"/>
          <p:cNvSpPr>
            <a:spLocks noGrp="1"/>
          </p:cNvSpPr>
          <p:nvPr>
            <p:ph idx="1"/>
          </p:nvPr>
        </p:nvSpPr>
        <p:spPr/>
        <p:txBody>
          <a:bodyPr>
            <a:normAutofit/>
          </a:bodyPr>
          <a:lstStyle/>
          <a:p>
            <a:pPr algn="l">
              <a:buFont typeface="+mj-lt"/>
              <a:buAutoNum type="arabicPeriod"/>
            </a:pPr>
            <a:r>
              <a:rPr lang="en-US" sz="2800" b="0" i="0" u="none" strike="noStrike" baseline="0" dirty="0">
                <a:latin typeface="NimbusRomNo9L-Regu"/>
              </a:rPr>
              <a:t>  J. Redmon and A. Farhadi. Yolov3: An incremental improvement.</a:t>
            </a:r>
          </a:p>
          <a:p>
            <a:pPr marL="0" indent="0" algn="l">
              <a:buNone/>
            </a:pPr>
            <a:r>
              <a:rPr lang="en-US" sz="2800" b="0" i="0" u="none" strike="noStrike" baseline="0" dirty="0">
                <a:latin typeface="NimbusRomNo9L-Regu"/>
              </a:rPr>
              <a:t>2.   S. Ren, K. He, R. Girshick, and J. Sun. Faster r-</a:t>
            </a:r>
            <a:r>
              <a:rPr lang="en-US" sz="2800" b="0" i="0" u="none" strike="noStrike" baseline="0" dirty="0" err="1">
                <a:latin typeface="NimbusRomNo9L-Regu"/>
              </a:rPr>
              <a:t>cnn</a:t>
            </a:r>
            <a:r>
              <a:rPr lang="en-US" sz="2800" b="0" i="0" u="none" strike="noStrike" baseline="0" dirty="0">
                <a:latin typeface="NimbusRomNo9L-Regu"/>
              </a:rPr>
              <a:t>: Towards</a:t>
            </a:r>
          </a:p>
          <a:p>
            <a:pPr marL="0" indent="0" algn="l">
              <a:buNone/>
            </a:pPr>
            <a:r>
              <a:rPr lang="en-US" sz="2800" dirty="0">
                <a:latin typeface="NimbusRomNo9L-Regu"/>
              </a:rPr>
              <a:t>       </a:t>
            </a:r>
            <a:r>
              <a:rPr lang="en-US" sz="2800" b="0" i="0" u="none" strike="noStrike" baseline="0" dirty="0">
                <a:latin typeface="NimbusRomNo9L-Regu"/>
              </a:rPr>
              <a:t>real-time object detection with region proposal networks.</a:t>
            </a:r>
            <a:br>
              <a:rPr lang="en-US" sz="2800" b="0" i="0" u="none" strike="noStrike" baseline="0" dirty="0">
                <a:latin typeface="NimbusRomNo9L-Regu"/>
              </a:rPr>
            </a:br>
            <a:r>
              <a:rPr lang="en-US" sz="4000" b="0" i="0" u="none" strike="noStrike" baseline="0" dirty="0">
                <a:latin typeface="NimbusRomNo9L-Regu"/>
              </a:rPr>
              <a:t>     </a:t>
            </a:r>
            <a:r>
              <a:rPr lang="en-US" sz="2800" b="0" i="0" u="none" strike="noStrike" baseline="0" dirty="0" err="1">
                <a:latin typeface="NimbusRomNo9L-ReguItal"/>
              </a:rPr>
              <a:t>arXiv</a:t>
            </a:r>
            <a:r>
              <a:rPr lang="en-US" sz="2800" b="0" i="0" u="none" strike="noStrike" baseline="0" dirty="0">
                <a:latin typeface="NimbusRomNo9L-ReguItal"/>
              </a:rPr>
              <a:t> preprint arXiv:1506.01497</a:t>
            </a:r>
            <a:r>
              <a:rPr lang="en-US" sz="2800" b="0" i="0" u="none" strike="noStrike" baseline="0" dirty="0">
                <a:latin typeface="NimbusRomNo9L-Regu"/>
              </a:rPr>
              <a:t>, 2015</a:t>
            </a:r>
            <a:br>
              <a:rPr lang="en-US" sz="2800" b="0" i="0" u="none" strike="noStrike" baseline="0" dirty="0">
                <a:latin typeface="NimbusRomNo9L-Regu"/>
              </a:rPr>
            </a:br>
            <a:r>
              <a:rPr lang="en-US" sz="2800" b="0" i="0" u="none" strike="noStrike" baseline="0" dirty="0">
                <a:latin typeface="NimbusRomNo9L-Regu"/>
              </a:rPr>
              <a:t>3.   J. Redmon and A. Farhadi. Yolo9000: Better, faster, stronger.</a:t>
            </a:r>
          </a:p>
          <a:p>
            <a:pPr marL="0" indent="0" algn="l">
              <a:buNone/>
            </a:pPr>
            <a:r>
              <a:rPr lang="en-US" sz="2800" b="0" i="0" u="none" strike="noStrike" baseline="0" dirty="0">
                <a:latin typeface="NimbusRomNo9L-Regu"/>
              </a:rPr>
              <a:t>      In </a:t>
            </a:r>
            <a:r>
              <a:rPr lang="en-US" sz="2800" b="0" i="0" u="none" strike="noStrike" baseline="0" dirty="0">
                <a:latin typeface="NimbusRomNo9L-ReguItal"/>
              </a:rPr>
              <a:t>Computer Vision and Pattern Recognition (CVPR), 2017</a:t>
            </a:r>
          </a:p>
          <a:p>
            <a:pPr marL="0" indent="0" algn="l">
              <a:buNone/>
            </a:pPr>
            <a:r>
              <a:rPr lang="en-US" sz="2800" b="0" i="0" u="none" strike="noStrike" baseline="0" dirty="0">
                <a:latin typeface="NimbusRomNo9L-ReguItal"/>
              </a:rPr>
              <a:t>      IEEE Conference on</a:t>
            </a:r>
            <a:r>
              <a:rPr lang="en-US" sz="2800" b="0" i="0" u="none" strike="noStrike" baseline="0" dirty="0">
                <a:latin typeface="NimbusRomNo9L-Regu"/>
              </a:rPr>
              <a:t>, pages 6517–6525. IEEE, 2017.</a:t>
            </a:r>
          </a:p>
          <a:p>
            <a:pPr marL="0" indent="0" algn="l">
              <a:buNone/>
            </a:pPr>
            <a:endParaRPr lang="en-US" sz="4400"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63</a:t>
            </a:fld>
            <a:endParaRPr lang="en-US" dirty="0"/>
          </a:p>
        </p:txBody>
      </p:sp>
    </p:spTree>
    <p:extLst>
      <p:ext uri="{BB962C8B-B14F-4D97-AF65-F5344CB8AC3E}">
        <p14:creationId xmlns:p14="http://schemas.microsoft.com/office/powerpoint/2010/main" val="662023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Background</a:t>
            </a:r>
            <a:endParaRPr lang="he-IL" dirty="0">
              <a:solidFill>
                <a:srgbClr val="002060"/>
              </a:solidFill>
            </a:endParaRPr>
          </a:p>
        </p:txBody>
      </p:sp>
      <p:sp>
        <p:nvSpPr>
          <p:cNvPr id="3" name="Content Placeholder 2"/>
          <p:cNvSpPr>
            <a:spLocks noGrp="1"/>
          </p:cNvSpPr>
          <p:nvPr>
            <p:ph idx="1"/>
          </p:nvPr>
        </p:nvSpPr>
        <p:spPr/>
        <p:txBody>
          <a:bodyPr/>
          <a:lstStyle/>
          <a:p>
            <a:r>
              <a:rPr lang="en-US" dirty="0">
                <a:solidFill>
                  <a:srgbClr val="002060"/>
                </a:solidFill>
              </a:rPr>
              <a:t>Object tracking Neural networks</a:t>
            </a:r>
          </a:p>
          <a:p>
            <a:pPr lvl="1"/>
            <a:r>
              <a:rPr lang="en-US" dirty="0">
                <a:solidFill>
                  <a:srgbClr val="002060"/>
                </a:solidFill>
              </a:rPr>
              <a:t>Review</a:t>
            </a:r>
          </a:p>
          <a:p>
            <a:pPr lvl="1"/>
            <a:r>
              <a:rPr lang="en-US" dirty="0">
                <a:solidFill>
                  <a:srgbClr val="002060"/>
                </a:solidFill>
              </a:rPr>
              <a:t>Method</a:t>
            </a:r>
          </a:p>
          <a:p>
            <a:pPr marL="457200" lvl="1" indent="0">
              <a:buNone/>
            </a:pPr>
            <a:r>
              <a:rPr lang="en-US" dirty="0">
                <a:solidFill>
                  <a:srgbClr val="002060"/>
                </a:solidFill>
              </a:rPr>
              <a:t>	CNN bounding box</a:t>
            </a:r>
          </a:p>
          <a:p>
            <a:pPr lvl="1"/>
            <a:r>
              <a:rPr lang="en-US" dirty="0">
                <a:solidFill>
                  <a:srgbClr val="002060"/>
                </a:solidFill>
              </a:rPr>
              <a:t>Precision Recall map</a:t>
            </a:r>
          </a:p>
          <a:p>
            <a:pPr marL="457200" lvl="1" indent="0">
              <a:buNone/>
            </a:pPr>
            <a:endParaRPr lang="en-US" dirty="0">
              <a:solidFill>
                <a:srgbClr val="002060"/>
              </a:solidFill>
            </a:endParaRPr>
          </a:p>
          <a:p>
            <a:pPr marL="457200" lvl="1" indent="0">
              <a:buNone/>
            </a:pPr>
            <a:endParaRPr lang="en-US" dirty="0">
              <a:solidFill>
                <a:srgbClr val="002060"/>
              </a:solidFill>
            </a:endParaRPr>
          </a:p>
          <a:p>
            <a:pPr marL="457200" lvl="1" indent="0">
              <a:buNone/>
            </a:pPr>
            <a:endParaRPr lang="en-US" dirty="0">
              <a:solidFill>
                <a:srgbClr val="002060"/>
              </a:solidFill>
            </a:endParaRPr>
          </a:p>
          <a:p>
            <a:pPr marL="457200" lvl="1" indent="0" algn="r">
              <a:buNone/>
            </a:pPr>
            <a:r>
              <a:rPr lang="en-US" sz="1050" dirty="0">
                <a:hlinkClick r:id="rId2"/>
              </a:rPr>
              <a:t>http://cs231n.stanford.edu/slides/2016/winter1516_lecture8.pdf</a:t>
            </a:r>
            <a:endParaRPr lang="he-IL" sz="1400"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7</a:t>
            </a:fld>
            <a:endParaRPr lang="en-US"/>
          </a:p>
        </p:txBody>
      </p:sp>
      <p:pic>
        <p:nvPicPr>
          <p:cNvPr id="10" name="Picture 9">
            <a:extLst>
              <a:ext uri="{FF2B5EF4-FFF2-40B4-BE49-F238E27FC236}">
                <a16:creationId xmlns:a16="http://schemas.microsoft.com/office/drawing/2014/main" id="{9B5F8FBD-F6A3-4CAD-A90F-9FFACBBD9F2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570278" y="2264595"/>
            <a:ext cx="6334643" cy="3197171"/>
          </a:xfrm>
          <a:prstGeom prst="rect">
            <a:avLst/>
          </a:prstGeom>
        </p:spPr>
      </p:pic>
    </p:spTree>
    <p:extLst>
      <p:ext uri="{BB962C8B-B14F-4D97-AF65-F5344CB8AC3E}">
        <p14:creationId xmlns:p14="http://schemas.microsoft.com/office/powerpoint/2010/main" val="2048823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Background</a:t>
            </a:r>
            <a:endParaRPr lang="he-IL" dirty="0">
              <a:solidFill>
                <a:srgbClr val="002060"/>
              </a:solidFill>
            </a:endParaRPr>
          </a:p>
        </p:txBody>
      </p:sp>
      <p:sp>
        <p:nvSpPr>
          <p:cNvPr id="3" name="Content Placeholder 2"/>
          <p:cNvSpPr>
            <a:spLocks noGrp="1"/>
          </p:cNvSpPr>
          <p:nvPr>
            <p:ph idx="1"/>
          </p:nvPr>
        </p:nvSpPr>
        <p:spPr/>
        <p:txBody>
          <a:bodyPr>
            <a:normAutofit lnSpcReduction="10000"/>
          </a:bodyPr>
          <a:lstStyle/>
          <a:p>
            <a:r>
              <a:rPr lang="en-US" dirty="0">
                <a:solidFill>
                  <a:srgbClr val="002060"/>
                </a:solidFill>
              </a:rPr>
              <a:t>Object tracking Neural networks</a:t>
            </a:r>
          </a:p>
          <a:p>
            <a:pPr lvl="1"/>
            <a:r>
              <a:rPr lang="en-US" dirty="0">
                <a:solidFill>
                  <a:srgbClr val="002060"/>
                </a:solidFill>
              </a:rPr>
              <a:t>Review</a:t>
            </a:r>
          </a:p>
          <a:p>
            <a:pPr lvl="1"/>
            <a:r>
              <a:rPr lang="en-US" dirty="0">
                <a:solidFill>
                  <a:srgbClr val="002060"/>
                </a:solidFill>
              </a:rPr>
              <a:t>Method</a:t>
            </a:r>
          </a:p>
          <a:p>
            <a:pPr lvl="1"/>
            <a:r>
              <a:rPr lang="en-US" dirty="0">
                <a:solidFill>
                  <a:srgbClr val="002060"/>
                </a:solidFill>
              </a:rPr>
              <a:t>Precision Recall map</a:t>
            </a:r>
          </a:p>
          <a:p>
            <a:pPr marL="457200" lvl="1" indent="0">
              <a:buNone/>
            </a:pPr>
            <a:r>
              <a:rPr lang="en-US" dirty="0">
                <a:solidFill>
                  <a:srgbClr val="002060"/>
                </a:solidFill>
              </a:rPr>
              <a:t>	Precision</a:t>
            </a:r>
          </a:p>
          <a:p>
            <a:pPr marL="457200" lvl="1" indent="0">
              <a:buNone/>
            </a:pPr>
            <a:r>
              <a:rPr lang="en-US" dirty="0">
                <a:solidFill>
                  <a:srgbClr val="002060"/>
                </a:solidFill>
              </a:rPr>
              <a:t>		</a:t>
            </a:r>
            <a:r>
              <a:rPr lang="en-US" dirty="0" err="1">
                <a:solidFill>
                  <a:srgbClr val="002060"/>
                </a:solidFill>
              </a:rPr>
              <a:t>IoU</a:t>
            </a:r>
            <a:endParaRPr lang="en-US" dirty="0">
              <a:solidFill>
                <a:srgbClr val="002060"/>
              </a:solidFill>
            </a:endParaRPr>
          </a:p>
          <a:p>
            <a:pPr marL="457200" lvl="1" indent="0">
              <a:buNone/>
            </a:pPr>
            <a:r>
              <a:rPr lang="en-US" dirty="0">
                <a:solidFill>
                  <a:srgbClr val="002060"/>
                </a:solidFill>
              </a:rPr>
              <a:t>	Recall</a:t>
            </a:r>
          </a:p>
          <a:p>
            <a:pPr marL="457200" lvl="1" indent="0">
              <a:buNone/>
            </a:pPr>
            <a:r>
              <a:rPr lang="en-US" dirty="0">
                <a:solidFill>
                  <a:srgbClr val="002060"/>
                </a:solidFill>
              </a:rPr>
              <a:t>	</a:t>
            </a:r>
            <a:r>
              <a:rPr lang="en-US" dirty="0" err="1">
                <a:solidFill>
                  <a:srgbClr val="002060"/>
                </a:solidFill>
              </a:rPr>
              <a:t>mAP</a:t>
            </a:r>
            <a:endParaRPr lang="en-US" dirty="0">
              <a:solidFill>
                <a:srgbClr val="002060"/>
              </a:solidFill>
            </a:endParaRPr>
          </a:p>
          <a:p>
            <a:pPr marL="457200" lvl="1" indent="0">
              <a:buNone/>
            </a:pPr>
            <a:endParaRPr lang="en-US" dirty="0">
              <a:solidFill>
                <a:srgbClr val="002060"/>
              </a:solidFill>
            </a:endParaRPr>
          </a:p>
          <a:p>
            <a:pPr marL="457200" lvl="1" indent="0" algn="r">
              <a:buNone/>
            </a:pPr>
            <a:r>
              <a:rPr lang="en-US" sz="800" dirty="0">
                <a:hlinkClick r:id="rId2"/>
              </a:rPr>
              <a:t>https://giou.stanford.edu/</a:t>
            </a:r>
            <a:endParaRPr lang="he-IL" sz="1400"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8</a:t>
            </a:fld>
            <a:endParaRPr lang="en-US"/>
          </a:p>
        </p:txBody>
      </p:sp>
      <p:pic>
        <p:nvPicPr>
          <p:cNvPr id="10" name="Picture 9">
            <a:extLst>
              <a:ext uri="{FF2B5EF4-FFF2-40B4-BE49-F238E27FC236}">
                <a16:creationId xmlns:a16="http://schemas.microsoft.com/office/drawing/2014/main" id="{9B5F8FBD-F6A3-4CAD-A90F-9FFACBBD9F2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63830" y="2264595"/>
            <a:ext cx="4747539" cy="3197171"/>
          </a:xfrm>
          <a:prstGeom prst="rect">
            <a:avLst/>
          </a:prstGeom>
        </p:spPr>
      </p:pic>
      <p:pic>
        <p:nvPicPr>
          <p:cNvPr id="6" name="Picture 5">
            <a:extLst>
              <a:ext uri="{FF2B5EF4-FFF2-40B4-BE49-F238E27FC236}">
                <a16:creationId xmlns:a16="http://schemas.microsoft.com/office/drawing/2014/main" id="{73D3C914-212C-4D53-BABE-1404D32392CE}"/>
              </a:ext>
            </a:extLst>
          </p:cNvPr>
          <p:cNvPicPr>
            <a:picLocks noChangeAspect="1"/>
          </p:cNvPicPr>
          <p:nvPr/>
        </p:nvPicPr>
        <p:blipFill>
          <a:blip r:embed="rId4"/>
          <a:stretch>
            <a:fillRect/>
          </a:stretch>
        </p:blipFill>
        <p:spPr>
          <a:xfrm>
            <a:off x="3914471" y="3863180"/>
            <a:ext cx="2181529" cy="771633"/>
          </a:xfrm>
          <a:prstGeom prst="rect">
            <a:avLst/>
          </a:prstGeom>
        </p:spPr>
      </p:pic>
    </p:spTree>
    <p:extLst>
      <p:ext uri="{BB962C8B-B14F-4D97-AF65-F5344CB8AC3E}">
        <p14:creationId xmlns:p14="http://schemas.microsoft.com/office/powerpoint/2010/main" val="1244257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Background</a:t>
            </a:r>
            <a:endParaRPr lang="he-IL" dirty="0">
              <a:solidFill>
                <a:srgbClr val="002060"/>
              </a:solidFill>
            </a:endParaRPr>
          </a:p>
        </p:txBody>
      </p:sp>
      <p:sp>
        <p:nvSpPr>
          <p:cNvPr id="3" name="Content Placeholder 2"/>
          <p:cNvSpPr>
            <a:spLocks noGrp="1"/>
          </p:cNvSpPr>
          <p:nvPr>
            <p:ph idx="1"/>
          </p:nvPr>
        </p:nvSpPr>
        <p:spPr/>
        <p:txBody>
          <a:bodyPr>
            <a:normAutofit lnSpcReduction="10000"/>
          </a:bodyPr>
          <a:lstStyle/>
          <a:p>
            <a:r>
              <a:rPr lang="en-US" dirty="0">
                <a:solidFill>
                  <a:srgbClr val="002060"/>
                </a:solidFill>
              </a:rPr>
              <a:t>Object tracking Neural networks</a:t>
            </a:r>
          </a:p>
          <a:p>
            <a:pPr lvl="1"/>
            <a:r>
              <a:rPr lang="en-US" dirty="0">
                <a:solidFill>
                  <a:srgbClr val="002060"/>
                </a:solidFill>
              </a:rPr>
              <a:t>Review</a:t>
            </a:r>
          </a:p>
          <a:p>
            <a:pPr lvl="1"/>
            <a:r>
              <a:rPr lang="en-US" dirty="0">
                <a:solidFill>
                  <a:srgbClr val="002060"/>
                </a:solidFill>
              </a:rPr>
              <a:t>Method</a:t>
            </a:r>
          </a:p>
          <a:p>
            <a:pPr lvl="1"/>
            <a:r>
              <a:rPr lang="en-US" dirty="0">
                <a:solidFill>
                  <a:srgbClr val="002060"/>
                </a:solidFill>
              </a:rPr>
              <a:t>Precision Recall map</a:t>
            </a:r>
          </a:p>
          <a:p>
            <a:pPr marL="457200" lvl="1" indent="0">
              <a:buNone/>
            </a:pPr>
            <a:r>
              <a:rPr lang="en-US" dirty="0">
                <a:solidFill>
                  <a:srgbClr val="002060"/>
                </a:solidFill>
              </a:rPr>
              <a:t>	Precision</a:t>
            </a:r>
          </a:p>
          <a:p>
            <a:pPr marL="457200" lvl="1" indent="0">
              <a:buNone/>
            </a:pPr>
            <a:r>
              <a:rPr lang="en-US" dirty="0">
                <a:solidFill>
                  <a:srgbClr val="002060"/>
                </a:solidFill>
              </a:rPr>
              <a:t>		Ground truth</a:t>
            </a:r>
          </a:p>
          <a:p>
            <a:pPr marL="457200" lvl="1" indent="0">
              <a:buNone/>
            </a:pPr>
            <a:r>
              <a:rPr lang="en-US" dirty="0">
                <a:solidFill>
                  <a:srgbClr val="002060"/>
                </a:solidFill>
              </a:rPr>
              <a:t>	Recall</a:t>
            </a:r>
          </a:p>
          <a:p>
            <a:pPr marL="457200" lvl="1" indent="0">
              <a:buNone/>
            </a:pPr>
            <a:r>
              <a:rPr lang="en-US" dirty="0">
                <a:solidFill>
                  <a:srgbClr val="002060"/>
                </a:solidFill>
              </a:rPr>
              <a:t>	</a:t>
            </a:r>
            <a:r>
              <a:rPr lang="en-US" dirty="0" err="1">
                <a:solidFill>
                  <a:srgbClr val="002060"/>
                </a:solidFill>
              </a:rPr>
              <a:t>mAP</a:t>
            </a:r>
            <a:endParaRPr lang="en-US" dirty="0">
              <a:solidFill>
                <a:srgbClr val="002060"/>
              </a:solidFill>
            </a:endParaRPr>
          </a:p>
          <a:p>
            <a:pPr marL="457200" lvl="1" indent="0">
              <a:buNone/>
            </a:pPr>
            <a:endParaRPr lang="en-US" dirty="0">
              <a:solidFill>
                <a:srgbClr val="002060"/>
              </a:solidFill>
            </a:endParaRPr>
          </a:p>
          <a:p>
            <a:pPr marL="457200" lvl="1" indent="0" algn="r">
              <a:buNone/>
            </a:pPr>
            <a:r>
              <a:rPr lang="en-US" sz="800" dirty="0">
                <a:hlinkClick r:id="rId3"/>
              </a:rPr>
              <a:t>https://giou.stanford.edu/</a:t>
            </a:r>
            <a:endParaRPr lang="he-IL" sz="1400"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9</a:t>
            </a:fld>
            <a:endParaRPr lang="en-US"/>
          </a:p>
        </p:txBody>
      </p:sp>
      <p:pic>
        <p:nvPicPr>
          <p:cNvPr id="10" name="Picture 9">
            <a:extLst>
              <a:ext uri="{FF2B5EF4-FFF2-40B4-BE49-F238E27FC236}">
                <a16:creationId xmlns:a16="http://schemas.microsoft.com/office/drawing/2014/main" id="{9B5F8FBD-F6A3-4CAD-A90F-9FFACBBD9F2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367410" y="2267006"/>
            <a:ext cx="4740378" cy="3192348"/>
          </a:xfrm>
          <a:prstGeom prst="rect">
            <a:avLst/>
          </a:prstGeom>
        </p:spPr>
      </p:pic>
    </p:spTree>
    <p:extLst>
      <p:ext uri="{BB962C8B-B14F-4D97-AF65-F5344CB8AC3E}">
        <p14:creationId xmlns:p14="http://schemas.microsoft.com/office/powerpoint/2010/main" val="3769692756"/>
      </p:ext>
    </p:extLst>
  </p:cSld>
  <p:clrMapOvr>
    <a:masterClrMapping/>
  </p:clrMapOvr>
</p:sld>
</file>

<file path=ppt/theme/theme1.xml><?xml version="1.0" encoding="utf-8"?>
<a:theme xmlns:a="http://schemas.openxmlformats.org/drawingml/2006/main" name="Office Theme">
  <a:themeElements>
    <a:clrScheme name="Pushpin">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46725</TotalTime>
  <Words>2535</Words>
  <Application>Microsoft Office PowerPoint</Application>
  <PresentationFormat>Widescreen</PresentationFormat>
  <Paragraphs>604</Paragraphs>
  <Slides>63</Slides>
  <Notes>27</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63</vt:i4>
      </vt:variant>
    </vt:vector>
  </HeadingPairs>
  <TitlesOfParts>
    <vt:vector size="68" baseType="lpstr">
      <vt:lpstr>Arial</vt:lpstr>
      <vt:lpstr>Calibri</vt:lpstr>
      <vt:lpstr>NimbusRomNo9L-Regu</vt:lpstr>
      <vt:lpstr>NimbusRomNo9L-ReguItal</vt:lpstr>
      <vt:lpstr>Office Theme</vt:lpstr>
      <vt:lpstr>Final Presentation  Acers – tennis ball tracking</vt:lpstr>
      <vt:lpstr>Outline</vt:lpstr>
      <vt:lpstr>Project Goal</vt:lpstr>
      <vt:lpstr>Background</vt:lpstr>
      <vt:lpstr>Background</vt:lpstr>
      <vt:lpstr>Background</vt:lpstr>
      <vt:lpstr>Background</vt:lpstr>
      <vt:lpstr>Background</vt:lpstr>
      <vt:lpstr>Background</vt:lpstr>
      <vt:lpstr>Background</vt:lpstr>
      <vt:lpstr>Background</vt:lpstr>
      <vt:lpstr>Background</vt:lpstr>
      <vt:lpstr>Background</vt:lpstr>
      <vt:lpstr>Background</vt:lpstr>
      <vt:lpstr>Background</vt:lpstr>
      <vt:lpstr>Background</vt:lpstr>
      <vt:lpstr>Background</vt:lpstr>
      <vt:lpstr>Background</vt:lpstr>
      <vt:lpstr>Background</vt:lpstr>
      <vt:lpstr>Background</vt:lpstr>
      <vt:lpstr>Background</vt:lpstr>
      <vt:lpstr>Background</vt:lpstr>
      <vt:lpstr>Literature Survey</vt:lpstr>
      <vt:lpstr>Literature Survey</vt:lpstr>
      <vt:lpstr>Chosen Solution</vt:lpstr>
      <vt:lpstr>Chosen Solution</vt:lpstr>
      <vt:lpstr>Chosen Solution</vt:lpstr>
      <vt:lpstr>Chosen Solution</vt:lpstr>
      <vt:lpstr>Chosen Solution</vt:lpstr>
      <vt:lpstr>Chosen Solution</vt:lpstr>
      <vt:lpstr>Next </vt:lpstr>
      <vt:lpstr>Project Schema Block</vt:lpstr>
      <vt:lpstr>Data Image example</vt:lpstr>
      <vt:lpstr>GT image example</vt:lpstr>
      <vt:lpstr>Pre – Processing </vt:lpstr>
      <vt:lpstr>Pre – Processing </vt:lpstr>
      <vt:lpstr>Training Phase – Transfer Learning</vt:lpstr>
      <vt:lpstr>Training Phase – 1st attempt what you should not do</vt:lpstr>
      <vt:lpstr>Training – 2nd attempt</vt:lpstr>
      <vt:lpstr>Training – 2nd attempt Data Augmentation</vt:lpstr>
      <vt:lpstr>Training – 2nd attempt</vt:lpstr>
      <vt:lpstr>Training – 2nd attempt   gIOU Loss function</vt:lpstr>
      <vt:lpstr>Training – 2nd attempt -  Graphs Accuracy metrics </vt:lpstr>
      <vt:lpstr>Training – 2nd attempt – video</vt:lpstr>
      <vt:lpstr>Training – 2nd  attempt video Conclusions</vt:lpstr>
      <vt:lpstr>Training with bigger data set The Final Training Session </vt:lpstr>
      <vt:lpstr>Training with bigger data set The Final Training Session</vt:lpstr>
      <vt:lpstr>Training with bigger data set The Final Training Session</vt:lpstr>
      <vt:lpstr>Training with bigger data set The Final Training Session</vt:lpstr>
      <vt:lpstr>Training with bigger data set The Final Training Session</vt:lpstr>
      <vt:lpstr>Training with bigger data set The Final Training Session</vt:lpstr>
      <vt:lpstr>Training with bigger data set The Final Training Session</vt:lpstr>
      <vt:lpstr>Training with bigger data set The Final Training Session</vt:lpstr>
      <vt:lpstr>Training with bigger data set The Final Training Session</vt:lpstr>
      <vt:lpstr>Training with bigger data set The Final Training Session</vt:lpstr>
      <vt:lpstr>Training with bigger data set The Final Training Session</vt:lpstr>
      <vt:lpstr>Training with bigger data set The Final Training Session</vt:lpstr>
      <vt:lpstr>Training with bigger data set The Final Training Session</vt:lpstr>
      <vt:lpstr>Training with bigger data set The Final Training Session</vt:lpstr>
      <vt:lpstr>Training with bigger data set The Final Training Session</vt:lpstr>
      <vt:lpstr>Conclusions  </vt:lpstr>
      <vt:lpstr>Future work</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SIPL Presentation Template</dc:title>
  <dc:creator>yair@ee.technion.ac.il</dc:creator>
  <cp:lastModifiedBy>Eldad Ohayon</cp:lastModifiedBy>
  <cp:revision>856</cp:revision>
  <cp:lastPrinted>2014-09-21T12:04:19Z</cp:lastPrinted>
  <dcterms:created xsi:type="dcterms:W3CDTF">2012-05-28T18:42:10Z</dcterms:created>
  <dcterms:modified xsi:type="dcterms:W3CDTF">2020-11-23T12:33:26Z</dcterms:modified>
</cp:coreProperties>
</file>